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329" r:id="rId3"/>
    <p:sldId id="279" r:id="rId4"/>
    <p:sldId id="282" r:id="rId5"/>
    <p:sldId id="281" r:id="rId6"/>
    <p:sldId id="283" r:id="rId7"/>
    <p:sldId id="284" r:id="rId8"/>
    <p:sldId id="285" r:id="rId9"/>
    <p:sldId id="263" r:id="rId10"/>
    <p:sldId id="264" r:id="rId11"/>
    <p:sldId id="333" r:id="rId12"/>
    <p:sldId id="266" r:id="rId13"/>
    <p:sldId id="269" r:id="rId14"/>
    <p:sldId id="270" r:id="rId15"/>
    <p:sldId id="271" r:id="rId16"/>
    <p:sldId id="272" r:id="rId17"/>
    <p:sldId id="275" r:id="rId18"/>
    <p:sldId id="276" r:id="rId19"/>
    <p:sldId id="344" r:id="rId20"/>
    <p:sldId id="267" r:id="rId21"/>
    <p:sldId id="273" r:id="rId22"/>
    <p:sldId id="274" r:id="rId23"/>
    <p:sldId id="260" r:id="rId24"/>
    <p:sldId id="286" r:id="rId25"/>
    <p:sldId id="287" r:id="rId26"/>
    <p:sldId id="293" r:id="rId27"/>
    <p:sldId id="342" r:id="rId28"/>
    <p:sldId id="327" r:id="rId29"/>
    <p:sldId id="345" r:id="rId30"/>
    <p:sldId id="34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FCECAB"/>
    <a:srgbClr val="003366"/>
    <a:srgbClr val="82B3FF"/>
    <a:srgbClr val="00B0F0"/>
    <a:srgbClr val="3A3A3A"/>
    <a:srgbClr val="777777"/>
    <a:srgbClr val="EA0E8B"/>
    <a:srgbClr val="F65157"/>
    <a:srgbClr val="EEBE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4" autoAdjust="0"/>
    <p:restoredTop sz="95617" autoAdjust="0"/>
  </p:normalViewPr>
  <p:slideViewPr>
    <p:cSldViewPr snapToGrid="0">
      <p:cViewPr varScale="1">
        <p:scale>
          <a:sx n="121" d="100"/>
          <a:sy n="121" d="100"/>
        </p:scale>
        <p:origin x="102"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BE685-986C-4357-9534-8A3FC66B81D3}" type="datetimeFigureOut">
              <a:rPr lang="en-SG" smtClean="0"/>
              <a:t>11/10/2023</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079C4-41E2-4123-A1C3-B81EE7E1881E}" type="slidenum">
              <a:rPr lang="en-SG" smtClean="0"/>
              <a:t>‹#›</a:t>
            </a:fld>
            <a:endParaRPr lang="en-SG"/>
          </a:p>
        </p:txBody>
      </p:sp>
    </p:spTree>
    <p:extLst>
      <p:ext uri="{BB962C8B-B14F-4D97-AF65-F5344CB8AC3E}">
        <p14:creationId xmlns:p14="http://schemas.microsoft.com/office/powerpoint/2010/main" val="307593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https://www.pinterest.com/pin/290341507211688088/</a:t>
            </a:r>
          </a:p>
          <a:p>
            <a:r>
              <a:rPr lang="en-SG"/>
              <a:t>https://www.pinterest.com/pin/305963368420621492/</a:t>
            </a:r>
          </a:p>
        </p:txBody>
      </p:sp>
      <p:sp>
        <p:nvSpPr>
          <p:cNvPr id="4" name="Slide Number Placeholder 3"/>
          <p:cNvSpPr>
            <a:spLocks noGrp="1"/>
          </p:cNvSpPr>
          <p:nvPr>
            <p:ph type="sldNum" sz="quarter" idx="10"/>
          </p:nvPr>
        </p:nvSpPr>
        <p:spPr/>
        <p:txBody>
          <a:bodyPr/>
          <a:lstStyle/>
          <a:p>
            <a:fld id="{877079C4-41E2-4123-A1C3-B81EE7E1881E}" type="slidenum">
              <a:rPr lang="en-SG" smtClean="0"/>
              <a:t>20</a:t>
            </a:fld>
            <a:endParaRPr lang="en-SG"/>
          </a:p>
        </p:txBody>
      </p:sp>
    </p:spTree>
    <p:extLst>
      <p:ext uri="{BB962C8B-B14F-4D97-AF65-F5344CB8AC3E}">
        <p14:creationId xmlns:p14="http://schemas.microsoft.com/office/powerpoint/2010/main" val="216112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45D764-AA7E-45C0-8A7C-F6E10B9BF210}" type="datetimeFigureOut">
              <a:rPr lang="en-SG" smtClean="0"/>
              <a:t>11/10/2023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2012873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5D764-AA7E-45C0-8A7C-F6E10B9BF210}" type="datetimeFigureOut">
              <a:rPr lang="en-SG" smtClean="0"/>
              <a:t>11/10/2023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373399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5D764-AA7E-45C0-8A7C-F6E10B9BF210}" type="datetimeFigureOut">
              <a:rPr lang="en-SG" smtClean="0"/>
              <a:t>11/10/2023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266854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5D764-AA7E-45C0-8A7C-F6E10B9BF210}" type="datetimeFigureOut">
              <a:rPr lang="en-SG" smtClean="0"/>
              <a:t>11/10/2023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744278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45D764-AA7E-45C0-8A7C-F6E10B9BF210}" type="datetimeFigureOut">
              <a:rPr lang="en-SG" smtClean="0"/>
              <a:t>11/10/2023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771933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5D764-AA7E-45C0-8A7C-F6E10B9BF210}" type="datetimeFigureOut">
              <a:rPr lang="en-SG" smtClean="0"/>
              <a:t>11/10/2023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303295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45D764-AA7E-45C0-8A7C-F6E10B9BF210}" type="datetimeFigureOut">
              <a:rPr lang="en-SG" smtClean="0"/>
              <a:t>11/10/2023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32944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5D764-AA7E-45C0-8A7C-F6E10B9BF210}" type="datetimeFigureOut">
              <a:rPr lang="en-SG" smtClean="0"/>
              <a:t>11/10/2023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307779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5D764-AA7E-45C0-8A7C-F6E10B9BF210}" type="datetimeFigureOut">
              <a:rPr lang="en-SG" smtClean="0"/>
              <a:t>11/10/2023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696488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5D764-AA7E-45C0-8A7C-F6E10B9BF210}" type="datetimeFigureOut">
              <a:rPr lang="en-SG" smtClean="0"/>
              <a:t>11/10/2023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792600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5D764-AA7E-45C0-8A7C-F6E10B9BF210}" type="datetimeFigureOut">
              <a:rPr lang="en-SG" smtClean="0"/>
              <a:t>11/10/2023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8B0D28-E90B-4D0A-A2DA-A6C384481BE3}" type="slidenum">
              <a:rPr lang="en-SG" smtClean="0"/>
              <a:t>‹#›</a:t>
            </a:fld>
            <a:endParaRPr lang="en-SG"/>
          </a:p>
        </p:txBody>
      </p:sp>
    </p:spTree>
    <p:extLst>
      <p:ext uri="{BB962C8B-B14F-4D97-AF65-F5344CB8AC3E}">
        <p14:creationId xmlns:p14="http://schemas.microsoft.com/office/powerpoint/2010/main" val="2561961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45D764-AA7E-45C0-8A7C-F6E10B9BF210}" type="datetimeFigureOut">
              <a:rPr lang="en-SG" smtClean="0"/>
              <a:t>11/10/2023</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B0D28-E90B-4D0A-A2DA-A6C384481BE3}" type="slidenum">
              <a:rPr lang="en-SG" smtClean="0"/>
              <a:t>‹#›</a:t>
            </a:fld>
            <a:endParaRPr lang="en-SG"/>
          </a:p>
        </p:txBody>
      </p:sp>
    </p:spTree>
    <p:extLst>
      <p:ext uri="{BB962C8B-B14F-4D97-AF65-F5344CB8AC3E}">
        <p14:creationId xmlns:p14="http://schemas.microsoft.com/office/powerpoint/2010/main" val="267049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v1V3T5BPd7E?feature=oembed"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file:///C:\Program%20Files\Inknoe%20ClassPoint\Images\multiple_choice_without%20result_default.png"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inyurl.com/wa8rmfbf"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bit.ly/33LD1k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56261BBD-26AF-5658-7AEA-94CBFEBD1817}"/>
              </a:ext>
            </a:extLst>
          </p:cNvPr>
          <p:cNvGraphicFramePr>
            <a:graphicFrameLocks noChangeAspect="1"/>
          </p:cNvGraphicFramePr>
          <p:nvPr>
            <p:extLst>
              <p:ext uri="{D42A27DB-BD31-4B8C-83A1-F6EECF244321}">
                <p14:modId xmlns:p14="http://schemas.microsoft.com/office/powerpoint/2010/main" val="3151518280"/>
              </p:ext>
            </p:extLst>
          </p:nvPr>
        </p:nvGraphicFramePr>
        <p:xfrm>
          <a:off x="0" y="-1"/>
          <a:ext cx="9144000" cy="6858001"/>
        </p:xfrm>
        <a:graphic>
          <a:graphicData uri="http://schemas.openxmlformats.org/presentationml/2006/ole">
            <mc:AlternateContent xmlns:mc="http://schemas.openxmlformats.org/markup-compatibility/2006">
              <mc:Choice xmlns:v="urn:schemas-microsoft-com:vml" Requires="v">
                <p:oleObj r:id="rId2" imgW="12698280" imgH="9142560" progId="">
                  <p:embed/>
                </p:oleObj>
              </mc:Choice>
              <mc:Fallback>
                <p:oleObj r:id="rId2" imgW="12698280" imgH="9142560" progId="">
                  <p:embed/>
                  <p:pic>
                    <p:nvPicPr>
                      <p:cNvPr id="0" name=""/>
                      <p:cNvPicPr/>
                      <p:nvPr/>
                    </p:nvPicPr>
                    <p:blipFill>
                      <a:blip r:embed="rId3"/>
                      <a:stretch>
                        <a:fillRect/>
                      </a:stretch>
                    </p:blipFill>
                    <p:spPr>
                      <a:xfrm>
                        <a:off x="0" y="-1"/>
                        <a:ext cx="9144000" cy="6858001"/>
                      </a:xfrm>
                      <a:prstGeom prst="rect">
                        <a:avLst/>
                      </a:prstGeom>
                    </p:spPr>
                  </p:pic>
                </p:oleObj>
              </mc:Fallback>
            </mc:AlternateContent>
          </a:graphicData>
        </a:graphic>
      </p:graphicFrame>
      <p:sp>
        <p:nvSpPr>
          <p:cNvPr id="4" name="TextBox 3"/>
          <p:cNvSpPr txBox="1"/>
          <p:nvPr/>
        </p:nvSpPr>
        <p:spPr>
          <a:xfrm>
            <a:off x="586934" y="206351"/>
            <a:ext cx="7970131" cy="707886"/>
          </a:xfrm>
          <a:prstGeom prst="rect">
            <a:avLst/>
          </a:prstGeom>
          <a:noFill/>
        </p:spPr>
        <p:txBody>
          <a:bodyPr wrap="none" rtlCol="0">
            <a:spAutoFit/>
          </a:bodyPr>
          <a:lstStyle/>
          <a:p>
            <a:r>
              <a:rPr lang="en-SG" sz="4000" b="1">
                <a:solidFill>
                  <a:schemeClr val="bg1"/>
                </a:solidFill>
              </a:rPr>
              <a:t>Game Dynamics Programming Part 1</a:t>
            </a:r>
          </a:p>
        </p:txBody>
      </p:sp>
    </p:spTree>
    <p:extLst>
      <p:ext uri="{BB962C8B-B14F-4D97-AF65-F5344CB8AC3E}">
        <p14:creationId xmlns:p14="http://schemas.microsoft.com/office/powerpoint/2010/main" val="3403362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128" y="394390"/>
            <a:ext cx="6071149" cy="523220"/>
          </a:xfrm>
          <a:prstGeom prst="rect">
            <a:avLst/>
          </a:prstGeom>
          <a:noFill/>
        </p:spPr>
        <p:txBody>
          <a:bodyPr wrap="none" rtlCol="0">
            <a:spAutoFit/>
          </a:bodyPr>
          <a:lstStyle/>
          <a:p>
            <a:r>
              <a:rPr lang="en-SG" sz="2800" b="1"/>
              <a:t>This object is </a:t>
            </a:r>
            <a:r>
              <a:rPr lang="en-SG" sz="2800" b="1">
                <a:solidFill>
                  <a:srgbClr val="0070C0"/>
                </a:solidFill>
              </a:rPr>
              <a:t>moving at a fixed velocity</a:t>
            </a:r>
            <a:r>
              <a:rPr lang="en-SG" sz="2800" b="1"/>
              <a:t>.</a:t>
            </a:r>
          </a:p>
        </p:txBody>
      </p:sp>
      <p:sp>
        <p:nvSpPr>
          <p:cNvPr id="6" name="TextBox 5"/>
          <p:cNvSpPr txBox="1"/>
          <p:nvPr/>
        </p:nvSpPr>
        <p:spPr>
          <a:xfrm>
            <a:off x="496128" y="1027693"/>
            <a:ext cx="4833374" cy="523220"/>
          </a:xfrm>
          <a:prstGeom prst="rect">
            <a:avLst/>
          </a:prstGeom>
          <a:noFill/>
        </p:spPr>
        <p:txBody>
          <a:bodyPr wrap="none" rtlCol="0">
            <a:spAutoFit/>
          </a:bodyPr>
          <a:lstStyle/>
          <a:p>
            <a:r>
              <a:rPr lang="en-SG" sz="2800" b="1"/>
              <a:t>Nothing is pushing or pulling it.</a:t>
            </a:r>
          </a:p>
        </p:txBody>
      </p:sp>
      <p:sp>
        <p:nvSpPr>
          <p:cNvPr id="7" name="TextBox 6"/>
          <p:cNvSpPr txBox="1"/>
          <p:nvPr/>
        </p:nvSpPr>
        <p:spPr>
          <a:xfrm>
            <a:off x="496127" y="1649057"/>
            <a:ext cx="2544158" cy="523220"/>
          </a:xfrm>
          <a:prstGeom prst="rect">
            <a:avLst/>
          </a:prstGeom>
          <a:noFill/>
        </p:spPr>
        <p:txBody>
          <a:bodyPr wrap="none" rtlCol="0">
            <a:spAutoFit/>
          </a:bodyPr>
          <a:lstStyle/>
          <a:p>
            <a:r>
              <a:rPr lang="en-SG" sz="2800" b="1"/>
              <a:t>What will it do?</a:t>
            </a:r>
          </a:p>
        </p:txBody>
      </p:sp>
      <p:sp>
        <p:nvSpPr>
          <p:cNvPr id="8" name="TextBox 7"/>
          <p:cNvSpPr txBox="1"/>
          <p:nvPr/>
        </p:nvSpPr>
        <p:spPr>
          <a:xfrm>
            <a:off x="571629" y="4543258"/>
            <a:ext cx="6241452" cy="523220"/>
          </a:xfrm>
          <a:prstGeom prst="rect">
            <a:avLst/>
          </a:prstGeom>
          <a:noFill/>
        </p:spPr>
        <p:txBody>
          <a:bodyPr wrap="none" rtlCol="0">
            <a:spAutoFit/>
          </a:bodyPr>
          <a:lstStyle/>
          <a:p>
            <a:r>
              <a:rPr lang="en-SG" sz="2800" b="1"/>
              <a:t>It will </a:t>
            </a:r>
            <a:r>
              <a:rPr lang="en-SG" sz="2800" b="1">
                <a:solidFill>
                  <a:srgbClr val="0070C0"/>
                </a:solidFill>
              </a:rPr>
              <a:t>keep moving at the same velocity</a:t>
            </a:r>
            <a:r>
              <a:rPr lang="en-SG" sz="2800" b="1"/>
              <a:t>. </a:t>
            </a:r>
          </a:p>
        </p:txBody>
      </p:sp>
      <p:sp>
        <p:nvSpPr>
          <p:cNvPr id="9" name="TextBox 8"/>
          <p:cNvSpPr txBox="1"/>
          <p:nvPr/>
        </p:nvSpPr>
        <p:spPr>
          <a:xfrm>
            <a:off x="571629" y="5205988"/>
            <a:ext cx="7985143" cy="954107"/>
          </a:xfrm>
          <a:prstGeom prst="rect">
            <a:avLst/>
          </a:prstGeom>
          <a:noFill/>
        </p:spPr>
        <p:txBody>
          <a:bodyPr wrap="square" rtlCol="0">
            <a:spAutoFit/>
          </a:bodyPr>
          <a:lstStyle/>
          <a:p>
            <a:r>
              <a:rPr lang="en-SG" sz="2800" b="1"/>
              <a:t>Think about that for a minute … it will keep moving, even though nothing is acting upon it!</a:t>
            </a:r>
          </a:p>
        </p:txBody>
      </p:sp>
      <p:sp>
        <p:nvSpPr>
          <p:cNvPr id="11" name="TextBox 10"/>
          <p:cNvSpPr txBox="1"/>
          <p:nvPr/>
        </p:nvSpPr>
        <p:spPr>
          <a:xfrm rot="20955087">
            <a:off x="6455361" y="5819498"/>
            <a:ext cx="1518364"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SG" sz="3200"/>
              <a:t>Magic?!</a:t>
            </a:r>
          </a:p>
        </p:txBody>
      </p:sp>
      <p:grpSp>
        <p:nvGrpSpPr>
          <p:cNvPr id="2" name="Group 1"/>
          <p:cNvGrpSpPr/>
          <p:nvPr/>
        </p:nvGrpSpPr>
        <p:grpSpPr>
          <a:xfrm>
            <a:off x="2193355" y="2769187"/>
            <a:ext cx="3476724" cy="1278412"/>
            <a:chOff x="2193355" y="2769187"/>
            <a:chExt cx="3476724" cy="1278412"/>
          </a:xfrm>
        </p:grpSpPr>
        <p:pic>
          <p:nvPicPr>
            <p:cNvPr id="4" name="Picture 3"/>
            <p:cNvPicPr>
              <a:picLocks noChangeAspect="1"/>
            </p:cNvPicPr>
            <p:nvPr/>
          </p:nvPicPr>
          <p:blipFill>
            <a:blip r:embed="rId2"/>
            <a:stretch>
              <a:fillRect/>
            </a:stretch>
          </p:blipFill>
          <p:spPr>
            <a:xfrm>
              <a:off x="2193355" y="2780992"/>
              <a:ext cx="1266607" cy="1266607"/>
            </a:xfrm>
            <a:prstGeom prst="rect">
              <a:avLst/>
            </a:prstGeom>
          </p:spPr>
        </p:pic>
        <p:cxnSp>
          <p:nvCxnSpPr>
            <p:cNvPr id="10" name="Straight Arrow Connector 9"/>
            <p:cNvCxnSpPr/>
            <p:nvPr/>
          </p:nvCxnSpPr>
          <p:spPr>
            <a:xfrm>
              <a:off x="3572071" y="3414295"/>
              <a:ext cx="99212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58320" y="2769187"/>
              <a:ext cx="2211759" cy="523220"/>
            </a:xfrm>
            <a:prstGeom prst="rect">
              <a:avLst/>
            </a:prstGeom>
            <a:noFill/>
          </p:spPr>
          <p:txBody>
            <a:bodyPr wrap="none" rtlCol="0">
              <a:spAutoFit/>
            </a:bodyPr>
            <a:lstStyle/>
            <a:p>
              <a:r>
                <a:rPr lang="en-SG" sz="2800" b="1"/>
                <a:t>fixed velocity</a:t>
              </a:r>
            </a:p>
          </p:txBody>
        </p:sp>
      </p:grpSp>
    </p:spTree>
    <p:extLst>
      <p:ext uri="{BB962C8B-B14F-4D97-AF65-F5344CB8AC3E}">
        <p14:creationId xmlns:p14="http://schemas.microsoft.com/office/powerpoint/2010/main" val="193653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A7E6CF-DEAE-4B02-9D0B-B1D743428398}"/>
              </a:ext>
            </a:extLst>
          </p:cNvPr>
          <p:cNvSpPr txBox="1"/>
          <p:nvPr/>
        </p:nvSpPr>
        <p:spPr>
          <a:xfrm>
            <a:off x="116822" y="197963"/>
            <a:ext cx="8122801" cy="523220"/>
          </a:xfrm>
          <a:prstGeom prst="rect">
            <a:avLst/>
          </a:prstGeom>
          <a:noFill/>
        </p:spPr>
        <p:txBody>
          <a:bodyPr wrap="none" rtlCol="0">
            <a:spAutoFit/>
          </a:bodyPr>
          <a:lstStyle/>
          <a:p>
            <a:r>
              <a:rPr lang="en-SG" sz="2800" b="1"/>
              <a:t>Let’s see how Newton’s laws apply to video games … </a:t>
            </a:r>
          </a:p>
        </p:txBody>
      </p:sp>
      <p:pic>
        <p:nvPicPr>
          <p:cNvPr id="2" name="Online Media 1" title="Kinematic Equations (E01: introduction)">
            <a:hlinkClick r:id="" action="ppaction://media"/>
            <a:extLst>
              <a:ext uri="{FF2B5EF4-FFF2-40B4-BE49-F238E27FC236}">
                <a16:creationId xmlns:a16="http://schemas.microsoft.com/office/drawing/2014/main" id="{73FAA2D3-21A3-F928-B734-A825FC747B9D}"/>
              </a:ext>
            </a:extLst>
          </p:cNvPr>
          <p:cNvPicPr>
            <a:picLocks noRot="1" noChangeAspect="1"/>
          </p:cNvPicPr>
          <p:nvPr>
            <a:videoFile r:link="rId1"/>
          </p:nvPr>
        </p:nvPicPr>
        <p:blipFill>
          <a:blip r:embed="rId3"/>
          <a:stretch>
            <a:fillRect/>
          </a:stretch>
        </p:blipFill>
        <p:spPr>
          <a:xfrm>
            <a:off x="0" y="846905"/>
            <a:ext cx="9140158" cy="5164189"/>
          </a:xfrm>
          <a:prstGeom prst="rect">
            <a:avLst/>
          </a:prstGeom>
        </p:spPr>
      </p:pic>
      <p:sp>
        <p:nvSpPr>
          <p:cNvPr id="6" name="TextBox 5">
            <a:extLst>
              <a:ext uri="{FF2B5EF4-FFF2-40B4-BE49-F238E27FC236}">
                <a16:creationId xmlns:a16="http://schemas.microsoft.com/office/drawing/2014/main" id="{61944E17-E539-4F39-DCF9-3D9B523329CB}"/>
              </a:ext>
            </a:extLst>
          </p:cNvPr>
          <p:cNvSpPr txBox="1"/>
          <p:nvPr/>
        </p:nvSpPr>
        <p:spPr>
          <a:xfrm>
            <a:off x="5783735" y="5998316"/>
            <a:ext cx="3356423" cy="276999"/>
          </a:xfrm>
          <a:prstGeom prst="rect">
            <a:avLst/>
          </a:prstGeom>
          <a:noFill/>
        </p:spPr>
        <p:txBody>
          <a:bodyPr wrap="square">
            <a:spAutoFit/>
          </a:bodyPr>
          <a:lstStyle/>
          <a:p>
            <a:r>
              <a:rPr lang="en-SG" sz="1200">
                <a:solidFill>
                  <a:schemeClr val="bg1">
                    <a:lumMod val="65000"/>
                  </a:schemeClr>
                </a:solidFill>
              </a:rPr>
              <a:t>https://www.youtube.com/watch?v=v1V3T5BPd7E</a:t>
            </a:r>
          </a:p>
        </p:txBody>
      </p:sp>
      <p:pic>
        <p:nvPicPr>
          <p:cNvPr id="10" name="Picture 9">
            <a:extLst>
              <a:ext uri="{FF2B5EF4-FFF2-40B4-BE49-F238E27FC236}">
                <a16:creationId xmlns:a16="http://schemas.microsoft.com/office/drawing/2014/main" id="{3921AB79-2B33-5129-E5CB-DBBF1C6D8279}"/>
              </a:ext>
            </a:extLst>
          </p:cNvPr>
          <p:cNvPicPr>
            <a:picLocks noChangeAspect="1"/>
          </p:cNvPicPr>
          <p:nvPr/>
        </p:nvPicPr>
        <p:blipFill>
          <a:blip r:embed="rId4"/>
          <a:stretch>
            <a:fillRect/>
          </a:stretch>
        </p:blipFill>
        <p:spPr>
          <a:xfrm>
            <a:off x="87326" y="6061327"/>
            <a:ext cx="3048264" cy="737680"/>
          </a:xfrm>
          <a:prstGeom prst="rect">
            <a:avLst/>
          </a:prstGeom>
        </p:spPr>
      </p:pic>
    </p:spTree>
    <p:extLst>
      <p:ext uri="{BB962C8B-B14F-4D97-AF65-F5344CB8AC3E}">
        <p14:creationId xmlns:p14="http://schemas.microsoft.com/office/powerpoint/2010/main" val="12940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77424" y="1182954"/>
            <a:ext cx="5821960" cy="17112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p:cNvPicPr>
            <a:picLocks noChangeAspect="1"/>
          </p:cNvPicPr>
          <p:nvPr/>
        </p:nvPicPr>
        <p:blipFill>
          <a:blip r:embed="rId2"/>
          <a:stretch>
            <a:fillRect/>
          </a:stretch>
        </p:blipFill>
        <p:spPr>
          <a:xfrm>
            <a:off x="411361" y="436227"/>
            <a:ext cx="2237797" cy="2382383"/>
          </a:xfrm>
          <a:prstGeom prst="rect">
            <a:avLst/>
          </a:prstGeom>
        </p:spPr>
      </p:pic>
      <p:sp>
        <p:nvSpPr>
          <p:cNvPr id="5" name="TextBox 4"/>
          <p:cNvSpPr txBox="1"/>
          <p:nvPr/>
        </p:nvSpPr>
        <p:spPr>
          <a:xfrm>
            <a:off x="3105105" y="369223"/>
            <a:ext cx="5191871" cy="584775"/>
          </a:xfrm>
          <a:prstGeom prst="rect">
            <a:avLst/>
          </a:prstGeom>
          <a:noFill/>
        </p:spPr>
        <p:txBody>
          <a:bodyPr wrap="none" rtlCol="0">
            <a:spAutoFit/>
          </a:bodyPr>
          <a:lstStyle/>
          <a:p>
            <a:r>
              <a:rPr lang="en-SG" sz="3200" b="1"/>
              <a:t>Newton’s </a:t>
            </a:r>
            <a:r>
              <a:rPr lang="en-SG" sz="3200" b="1">
                <a:solidFill>
                  <a:srgbClr val="0070C0"/>
                </a:solidFill>
              </a:rPr>
              <a:t>First</a:t>
            </a:r>
            <a:r>
              <a:rPr lang="en-SG" sz="3200" b="1"/>
              <a:t> Law of Motion</a:t>
            </a:r>
          </a:p>
        </p:txBody>
      </p:sp>
      <p:sp>
        <p:nvSpPr>
          <p:cNvPr id="6" name="TextBox 5"/>
          <p:cNvSpPr txBox="1"/>
          <p:nvPr/>
        </p:nvSpPr>
        <p:spPr>
          <a:xfrm>
            <a:off x="3046381" y="1250067"/>
            <a:ext cx="5569113" cy="1569660"/>
          </a:xfrm>
          <a:prstGeom prst="rect">
            <a:avLst/>
          </a:prstGeom>
          <a:noFill/>
        </p:spPr>
        <p:txBody>
          <a:bodyPr wrap="square" rtlCol="0">
            <a:spAutoFit/>
          </a:bodyPr>
          <a:lstStyle/>
          <a:p>
            <a:r>
              <a:rPr lang="en-SG" sz="2400" b="1"/>
              <a:t>“Every object persists in its state of rest or uniform motion in a straight line unless it is compelled to change that state by forces impressed upon it.”</a:t>
            </a:r>
          </a:p>
        </p:txBody>
      </p:sp>
      <p:sp>
        <p:nvSpPr>
          <p:cNvPr id="9" name="TextBox 8"/>
          <p:cNvSpPr txBox="1"/>
          <p:nvPr/>
        </p:nvSpPr>
        <p:spPr>
          <a:xfrm>
            <a:off x="2877424" y="2961315"/>
            <a:ext cx="4380686" cy="584775"/>
          </a:xfrm>
          <a:prstGeom prst="rect">
            <a:avLst/>
          </a:prstGeom>
          <a:noFill/>
        </p:spPr>
        <p:txBody>
          <a:bodyPr wrap="none" rtlCol="0">
            <a:spAutoFit/>
          </a:bodyPr>
          <a:lstStyle/>
          <a:p>
            <a:r>
              <a:rPr lang="en-SG" sz="2400" b="1"/>
              <a:t>This is the definition of </a:t>
            </a:r>
            <a:r>
              <a:rPr lang="en-SG" sz="3200" b="1"/>
              <a:t>inertia</a:t>
            </a:r>
            <a:r>
              <a:rPr lang="en-SG" sz="2400" b="1"/>
              <a:t>.</a:t>
            </a:r>
          </a:p>
        </p:txBody>
      </p:sp>
      <p:sp>
        <p:nvSpPr>
          <p:cNvPr id="11" name="TextBox 10"/>
          <p:cNvSpPr txBox="1"/>
          <p:nvPr/>
        </p:nvSpPr>
        <p:spPr>
          <a:xfrm rot="21193890">
            <a:off x="1975016" y="3794526"/>
            <a:ext cx="1804814" cy="369332"/>
          </a:xfrm>
          <a:prstGeom prst="rect">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a:t>Simpler language</a:t>
            </a:r>
          </a:p>
        </p:txBody>
      </p:sp>
      <p:grpSp>
        <p:nvGrpSpPr>
          <p:cNvPr id="13" name="Group 12"/>
          <p:cNvGrpSpPr/>
          <p:nvPr/>
        </p:nvGrpSpPr>
        <p:grpSpPr>
          <a:xfrm>
            <a:off x="2877424" y="4154296"/>
            <a:ext cx="6077824" cy="1262477"/>
            <a:chOff x="2877424" y="4238186"/>
            <a:chExt cx="6077824" cy="1262477"/>
          </a:xfrm>
        </p:grpSpPr>
        <p:sp>
          <p:nvSpPr>
            <p:cNvPr id="10" name="Rectangle 9"/>
            <p:cNvSpPr/>
            <p:nvPr/>
          </p:nvSpPr>
          <p:spPr>
            <a:xfrm>
              <a:off x="2877424" y="4238186"/>
              <a:ext cx="6077824" cy="1015663"/>
            </a:xfrm>
            <a:prstGeom prst="rect">
              <a:avLst/>
            </a:prstGeom>
          </p:spPr>
          <p:txBody>
            <a:bodyPr wrap="square">
              <a:spAutoFit/>
            </a:bodyPr>
            <a:lstStyle/>
            <a:p>
              <a:r>
                <a:rPr lang="en-SG" sz="2000"/>
                <a:t>An object at rest stays at rest and an object in motion stays in motion with the same speed and in the same direction unless acted upon by an unbalanced force.</a:t>
              </a:r>
            </a:p>
          </p:txBody>
        </p:sp>
        <p:sp>
          <p:nvSpPr>
            <p:cNvPr id="12" name="Rectangle 11"/>
            <p:cNvSpPr/>
            <p:nvPr/>
          </p:nvSpPr>
          <p:spPr>
            <a:xfrm>
              <a:off x="3359790" y="5223664"/>
              <a:ext cx="5339594" cy="276999"/>
            </a:xfrm>
            <a:prstGeom prst="rect">
              <a:avLst/>
            </a:prstGeom>
          </p:spPr>
          <p:txBody>
            <a:bodyPr wrap="square">
              <a:spAutoFit/>
            </a:bodyPr>
            <a:lstStyle/>
            <a:p>
              <a:r>
                <a:rPr lang="en-SG" sz="1200">
                  <a:solidFill>
                    <a:schemeClr val="bg1">
                      <a:lumMod val="65000"/>
                    </a:schemeClr>
                  </a:solidFill>
                </a:rPr>
                <a:t>https://www.physicsclassroom.com/class/newtlaws/Lesson-1/Newton-s-First-Law</a:t>
              </a:r>
            </a:p>
          </p:txBody>
        </p:sp>
      </p:grpSp>
      <p:sp>
        <p:nvSpPr>
          <p:cNvPr id="14" name="TextBox 13"/>
          <p:cNvSpPr txBox="1"/>
          <p:nvPr/>
        </p:nvSpPr>
        <p:spPr>
          <a:xfrm rot="192051">
            <a:off x="1538131" y="5789196"/>
            <a:ext cx="6431413"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400"/>
              <a:t>What are some examples of this in everyday life?!</a:t>
            </a:r>
          </a:p>
        </p:txBody>
      </p:sp>
    </p:spTree>
    <p:extLst>
      <p:ext uri="{BB962C8B-B14F-4D97-AF65-F5344CB8AC3E}">
        <p14:creationId xmlns:p14="http://schemas.microsoft.com/office/powerpoint/2010/main" val="375796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72218"/>
            <a:ext cx="9144000" cy="5713563"/>
          </a:xfrm>
          <a:prstGeom prst="rect">
            <a:avLst/>
          </a:prstGeom>
        </p:spPr>
      </p:pic>
      <p:sp>
        <p:nvSpPr>
          <p:cNvPr id="5" name="Rectangle 4"/>
          <p:cNvSpPr/>
          <p:nvPr/>
        </p:nvSpPr>
        <p:spPr>
          <a:xfrm>
            <a:off x="4572000" y="6596390"/>
            <a:ext cx="4572000" cy="261610"/>
          </a:xfrm>
          <a:prstGeom prst="rect">
            <a:avLst/>
          </a:prstGeom>
        </p:spPr>
        <p:txBody>
          <a:bodyPr>
            <a:spAutoFit/>
          </a:bodyPr>
          <a:lstStyle/>
          <a:p>
            <a:r>
              <a:rPr lang="en-SG" sz="1100">
                <a:solidFill>
                  <a:schemeClr val="bg1">
                    <a:lumMod val="65000"/>
                  </a:schemeClr>
                </a:solidFill>
              </a:rPr>
              <a:t>https://www.embibe.com/exams/newtons-law-and-its-real-life-applications/</a:t>
            </a:r>
          </a:p>
        </p:txBody>
      </p:sp>
      <p:sp>
        <p:nvSpPr>
          <p:cNvPr id="6" name="TextBox 5"/>
          <p:cNvSpPr txBox="1"/>
          <p:nvPr/>
        </p:nvSpPr>
        <p:spPr>
          <a:xfrm rot="21139888">
            <a:off x="3637504" y="3519244"/>
            <a:ext cx="1383511" cy="461665"/>
          </a:xfrm>
          <a:prstGeom prst="rect">
            <a:avLst/>
          </a:prstGeom>
          <a:solidFill>
            <a:srgbClr val="7E2110"/>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400"/>
              <a:t>Explain …</a:t>
            </a:r>
          </a:p>
        </p:txBody>
      </p:sp>
    </p:spTree>
    <p:extLst>
      <p:ext uri="{BB962C8B-B14F-4D97-AF65-F5344CB8AC3E}">
        <p14:creationId xmlns:p14="http://schemas.microsoft.com/office/powerpoint/2010/main" val="1666745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3953211" y="3007501"/>
            <a:ext cx="4917646" cy="2166849"/>
            <a:chOff x="3953211" y="3007501"/>
            <a:chExt cx="4917646" cy="2166849"/>
          </a:xfrm>
        </p:grpSpPr>
        <p:pic>
          <p:nvPicPr>
            <p:cNvPr id="11" name="Picture 10"/>
            <p:cNvPicPr>
              <a:picLocks noChangeAspect="1"/>
            </p:cNvPicPr>
            <p:nvPr/>
          </p:nvPicPr>
          <p:blipFill>
            <a:blip r:embed="rId2">
              <a:clrChange>
                <a:clrFrom>
                  <a:srgbClr val="FFFFFF"/>
                </a:clrFrom>
                <a:clrTo>
                  <a:srgbClr val="FFFFFF">
                    <a:alpha val="0"/>
                  </a:srgbClr>
                </a:clrTo>
              </a:clrChange>
            </a:blip>
            <a:stretch>
              <a:fillRect/>
            </a:stretch>
          </p:blipFill>
          <p:spPr>
            <a:xfrm rot="5400000">
              <a:off x="5087146" y="2235544"/>
              <a:ext cx="1804871" cy="4072742"/>
            </a:xfrm>
            <a:prstGeom prst="rect">
              <a:avLst/>
            </a:prstGeom>
          </p:spPr>
        </p:pic>
        <p:cxnSp>
          <p:nvCxnSpPr>
            <p:cNvPr id="18" name="Straight Arrow Connector 17"/>
            <p:cNvCxnSpPr/>
            <p:nvPr/>
          </p:nvCxnSpPr>
          <p:spPr>
            <a:xfrm flipV="1">
              <a:off x="7918174" y="4243426"/>
              <a:ext cx="788564" cy="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29400" y="3007501"/>
              <a:ext cx="1841457" cy="923330"/>
            </a:xfrm>
            <a:prstGeom prst="rect">
              <a:avLst/>
            </a:prstGeom>
            <a:noFill/>
          </p:spPr>
          <p:txBody>
            <a:bodyPr wrap="square" rtlCol="0">
              <a:spAutoFit/>
            </a:bodyPr>
            <a:lstStyle/>
            <a:p>
              <a:pPr algn="r"/>
              <a:r>
                <a:rPr lang="en-SG" b="1"/>
                <a:t>A negative force is applied to the bottle to stop it</a:t>
              </a:r>
            </a:p>
          </p:txBody>
        </p:sp>
      </p:grpSp>
      <p:grpSp>
        <p:nvGrpSpPr>
          <p:cNvPr id="38" name="Group 37"/>
          <p:cNvGrpSpPr/>
          <p:nvPr/>
        </p:nvGrpSpPr>
        <p:grpSpPr>
          <a:xfrm>
            <a:off x="391369" y="3739214"/>
            <a:ext cx="5990340" cy="1031846"/>
            <a:chOff x="391369" y="3739214"/>
            <a:chExt cx="5990340" cy="1031846"/>
          </a:xfrm>
        </p:grpSpPr>
        <p:sp>
          <p:nvSpPr>
            <p:cNvPr id="12" name="Oval 11"/>
            <p:cNvSpPr/>
            <p:nvPr/>
          </p:nvSpPr>
          <p:spPr>
            <a:xfrm>
              <a:off x="5349863" y="3739214"/>
              <a:ext cx="1031846" cy="1031846"/>
            </a:xfrm>
            <a:prstGeom prst="ellipse">
              <a:avLst/>
            </a:prstGeom>
            <a:solidFill>
              <a:srgbClr val="FF00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9" name="Straight Arrow Connector 18"/>
            <p:cNvCxnSpPr/>
            <p:nvPr/>
          </p:nvCxnSpPr>
          <p:spPr>
            <a:xfrm>
              <a:off x="4862659" y="4280106"/>
              <a:ext cx="487204"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1369" y="3818441"/>
              <a:ext cx="3613502" cy="923330"/>
            </a:xfrm>
            <a:prstGeom prst="rect">
              <a:avLst/>
            </a:prstGeom>
            <a:noFill/>
          </p:spPr>
          <p:txBody>
            <a:bodyPr wrap="square" rtlCol="0">
              <a:spAutoFit/>
            </a:bodyPr>
            <a:lstStyle/>
            <a:p>
              <a:pPr algn="r"/>
              <a:r>
                <a:rPr lang="en-SG" b="1"/>
                <a:t>No negative force is applied to the ketchup, so it keeps moving (inside the bottle) due to its inertia</a:t>
              </a:r>
            </a:p>
          </p:txBody>
        </p:sp>
      </p:grpSp>
      <p:grpSp>
        <p:nvGrpSpPr>
          <p:cNvPr id="35" name="Group 34"/>
          <p:cNvGrpSpPr/>
          <p:nvPr/>
        </p:nvGrpSpPr>
        <p:grpSpPr>
          <a:xfrm>
            <a:off x="391368" y="1832560"/>
            <a:ext cx="6507663" cy="1804871"/>
            <a:chOff x="391368" y="1832560"/>
            <a:chExt cx="6507663" cy="1804871"/>
          </a:xfrm>
        </p:grpSpPr>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rot="5400000">
              <a:off x="3960224" y="698625"/>
              <a:ext cx="1804871" cy="4072742"/>
            </a:xfrm>
            <a:prstGeom prst="rect">
              <a:avLst/>
            </a:prstGeom>
          </p:spPr>
        </p:pic>
        <p:sp>
          <p:nvSpPr>
            <p:cNvPr id="10" name="Oval 9"/>
            <p:cNvSpPr/>
            <p:nvPr/>
          </p:nvSpPr>
          <p:spPr>
            <a:xfrm>
              <a:off x="3067413" y="2219073"/>
              <a:ext cx="1031846" cy="1031846"/>
            </a:xfrm>
            <a:prstGeom prst="ellipse">
              <a:avLst/>
            </a:prstGeom>
            <a:solidFill>
              <a:srgbClr val="FF00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p:cNvCxnSpPr/>
            <p:nvPr/>
          </p:nvCxnSpPr>
          <p:spPr>
            <a:xfrm flipV="1">
              <a:off x="2292924" y="2781809"/>
              <a:ext cx="788564"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1368" y="2138838"/>
              <a:ext cx="1826883" cy="1200329"/>
            </a:xfrm>
            <a:prstGeom prst="rect">
              <a:avLst/>
            </a:prstGeom>
            <a:noFill/>
          </p:spPr>
          <p:txBody>
            <a:bodyPr wrap="square" rtlCol="0">
              <a:spAutoFit/>
            </a:bodyPr>
            <a:lstStyle/>
            <a:p>
              <a:pPr algn="r"/>
              <a:r>
                <a:rPr lang="en-SG" b="1"/>
                <a:t>The base of the bottle applies the same force to the ketchup</a:t>
              </a:r>
            </a:p>
          </p:txBody>
        </p:sp>
      </p:grpSp>
      <p:grpSp>
        <p:nvGrpSpPr>
          <p:cNvPr id="34" name="Group 33"/>
          <p:cNvGrpSpPr/>
          <p:nvPr/>
        </p:nvGrpSpPr>
        <p:grpSpPr>
          <a:xfrm>
            <a:off x="101921" y="228675"/>
            <a:ext cx="5746013" cy="1931726"/>
            <a:chOff x="101921" y="228675"/>
            <a:chExt cx="5746013" cy="1931726"/>
          </a:xfrm>
        </p:grpSpPr>
        <p:pic>
          <p:nvPicPr>
            <p:cNvPr id="4" name="Picture 3"/>
            <p:cNvPicPr>
              <a:picLocks noChangeAspect="1"/>
            </p:cNvPicPr>
            <p:nvPr/>
          </p:nvPicPr>
          <p:blipFill>
            <a:blip r:embed="rId2"/>
            <a:stretch>
              <a:fillRect/>
            </a:stretch>
          </p:blipFill>
          <p:spPr>
            <a:xfrm rot="5400000">
              <a:off x="2909127" y="-778405"/>
              <a:ext cx="1804871" cy="4072742"/>
            </a:xfrm>
            <a:prstGeom prst="rect">
              <a:avLst/>
            </a:prstGeom>
          </p:spPr>
        </p:pic>
        <p:sp>
          <p:nvSpPr>
            <p:cNvPr id="6" name="Oval 5"/>
            <p:cNvSpPr/>
            <p:nvPr/>
          </p:nvSpPr>
          <p:spPr>
            <a:xfrm>
              <a:off x="1997388" y="742043"/>
              <a:ext cx="1031846" cy="1031846"/>
            </a:xfrm>
            <a:prstGeom prst="ellipse">
              <a:avLst/>
            </a:prstGeom>
            <a:solidFill>
              <a:srgbClr val="FF00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p:cNvCxnSpPr/>
            <p:nvPr/>
          </p:nvCxnSpPr>
          <p:spPr>
            <a:xfrm flipV="1">
              <a:off x="1094285" y="1257966"/>
              <a:ext cx="788564"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1921" y="228675"/>
              <a:ext cx="1688737" cy="923330"/>
            </a:xfrm>
            <a:prstGeom prst="rect">
              <a:avLst/>
            </a:prstGeom>
            <a:noFill/>
          </p:spPr>
          <p:txBody>
            <a:bodyPr wrap="square" rtlCol="0">
              <a:spAutoFit/>
            </a:bodyPr>
            <a:lstStyle/>
            <a:p>
              <a:pPr algn="r"/>
              <a:r>
                <a:rPr lang="en-SG" b="1"/>
                <a:t>Force is applied to the bottle to make it move</a:t>
              </a:r>
            </a:p>
          </p:txBody>
        </p:sp>
      </p:grpSp>
      <p:grpSp>
        <p:nvGrpSpPr>
          <p:cNvPr id="40" name="Group 39"/>
          <p:cNvGrpSpPr/>
          <p:nvPr/>
        </p:nvGrpSpPr>
        <p:grpSpPr>
          <a:xfrm>
            <a:off x="828321" y="4929104"/>
            <a:ext cx="8042536" cy="1804871"/>
            <a:chOff x="828321" y="4929104"/>
            <a:chExt cx="8042536" cy="1804871"/>
          </a:xfrm>
        </p:grpSpPr>
        <p:pic>
          <p:nvPicPr>
            <p:cNvPr id="20" name="Picture 19"/>
            <p:cNvPicPr>
              <a:picLocks noChangeAspect="1"/>
            </p:cNvPicPr>
            <p:nvPr/>
          </p:nvPicPr>
          <p:blipFill>
            <a:blip r:embed="rId2">
              <a:clrChange>
                <a:clrFrom>
                  <a:srgbClr val="FFFFFF"/>
                </a:clrFrom>
                <a:clrTo>
                  <a:srgbClr val="FFFFFF">
                    <a:alpha val="0"/>
                  </a:srgbClr>
                </a:clrTo>
              </a:clrChange>
            </a:blip>
            <a:stretch>
              <a:fillRect/>
            </a:stretch>
          </p:blipFill>
          <p:spPr>
            <a:xfrm rot="5400000">
              <a:off x="5129092" y="3795169"/>
              <a:ext cx="1804871" cy="4072742"/>
            </a:xfrm>
            <a:prstGeom prst="rect">
              <a:avLst/>
            </a:prstGeom>
          </p:spPr>
        </p:pic>
        <p:cxnSp>
          <p:nvCxnSpPr>
            <p:cNvPr id="23" name="Straight Arrow Connector 22"/>
            <p:cNvCxnSpPr/>
            <p:nvPr/>
          </p:nvCxnSpPr>
          <p:spPr>
            <a:xfrm flipV="1">
              <a:off x="8232880" y="5831540"/>
              <a:ext cx="637977"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6457206" y="5415512"/>
              <a:ext cx="1803633" cy="852256"/>
            </a:xfrm>
            <a:custGeom>
              <a:avLst/>
              <a:gdLst>
                <a:gd name="connsiteX0" fmla="*/ 75501 w 1753299"/>
                <a:gd name="connsiteY0" fmla="*/ 8389 h 864066"/>
                <a:gd name="connsiteX1" fmla="*/ 16778 w 1753299"/>
                <a:gd name="connsiteY1" fmla="*/ 176169 h 864066"/>
                <a:gd name="connsiteX2" fmla="*/ 0 w 1753299"/>
                <a:gd name="connsiteY2" fmla="*/ 427838 h 864066"/>
                <a:gd name="connsiteX3" fmla="*/ 16778 w 1753299"/>
                <a:gd name="connsiteY3" fmla="*/ 629174 h 864066"/>
                <a:gd name="connsiteX4" fmla="*/ 100668 w 1753299"/>
                <a:gd name="connsiteY4" fmla="*/ 864066 h 864066"/>
                <a:gd name="connsiteX5" fmla="*/ 1132514 w 1753299"/>
                <a:gd name="connsiteY5" fmla="*/ 570451 h 864066"/>
                <a:gd name="connsiteX6" fmla="*/ 1753299 w 1753299"/>
                <a:gd name="connsiteY6" fmla="*/ 553673 h 864066"/>
                <a:gd name="connsiteX7" fmla="*/ 1736521 w 1753299"/>
                <a:gd name="connsiteY7" fmla="*/ 251670 h 864066"/>
                <a:gd name="connsiteX8" fmla="*/ 1166070 w 1753299"/>
                <a:gd name="connsiteY8" fmla="*/ 276837 h 864066"/>
                <a:gd name="connsiteX9" fmla="*/ 134224 w 1753299"/>
                <a:gd name="connsiteY9" fmla="*/ 0 h 864066"/>
                <a:gd name="connsiteX10" fmla="*/ 75501 w 1753299"/>
                <a:gd name="connsiteY10" fmla="*/ 8389 h 86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3299" h="864066">
                  <a:moveTo>
                    <a:pt x="75501" y="8389"/>
                  </a:moveTo>
                  <a:lnTo>
                    <a:pt x="16778" y="176169"/>
                  </a:lnTo>
                  <a:lnTo>
                    <a:pt x="0" y="427838"/>
                  </a:lnTo>
                  <a:lnTo>
                    <a:pt x="16778" y="629174"/>
                  </a:lnTo>
                  <a:lnTo>
                    <a:pt x="100668" y="864066"/>
                  </a:lnTo>
                  <a:lnTo>
                    <a:pt x="1132514" y="570451"/>
                  </a:lnTo>
                  <a:lnTo>
                    <a:pt x="1753299" y="553673"/>
                  </a:lnTo>
                  <a:lnTo>
                    <a:pt x="1736521" y="251670"/>
                  </a:lnTo>
                  <a:lnTo>
                    <a:pt x="1166070" y="276837"/>
                  </a:lnTo>
                  <a:lnTo>
                    <a:pt x="134224" y="0"/>
                  </a:lnTo>
                  <a:lnTo>
                    <a:pt x="75501" y="8389"/>
                  </a:lnTo>
                  <a:close/>
                </a:path>
              </a:pathLst>
            </a:custGeom>
            <a:solidFill>
              <a:srgbClr val="FF00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p:cNvSpPr txBox="1"/>
            <p:nvPr/>
          </p:nvSpPr>
          <p:spPr>
            <a:xfrm>
              <a:off x="828321" y="5215112"/>
              <a:ext cx="3176550" cy="1200329"/>
            </a:xfrm>
            <a:prstGeom prst="rect">
              <a:avLst/>
            </a:prstGeom>
            <a:noFill/>
          </p:spPr>
          <p:txBody>
            <a:bodyPr wrap="square" rtlCol="0">
              <a:spAutoFit/>
            </a:bodyPr>
            <a:lstStyle/>
            <a:p>
              <a:pPr algn="r"/>
              <a:r>
                <a:rPr lang="en-SG" b="1"/>
                <a:t>Even though the bottle has stopped moving, the ketchup keeps moving and eventually moves outside through the top </a:t>
              </a:r>
            </a:p>
          </p:txBody>
        </p:sp>
      </p:grpSp>
    </p:spTree>
    <p:extLst>
      <p:ext uri="{BB962C8B-B14F-4D97-AF65-F5344CB8AC3E}">
        <p14:creationId xmlns:p14="http://schemas.microsoft.com/office/powerpoint/2010/main" val="380397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2249349"/>
            <a:ext cx="6659898" cy="3749771"/>
            <a:chOff x="1380369" y="1677696"/>
            <a:chExt cx="6648450" cy="3743325"/>
          </a:xfrm>
        </p:grpSpPr>
        <p:pic>
          <p:nvPicPr>
            <p:cNvPr id="1028" name="Picture 4" descr="http://www.dsource.in/sites/default/files/course/principles-animation/follow-through-and-overlapping-action/images/07-girl-jum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80369" y="1677696"/>
              <a:ext cx="6648450" cy="37433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734103" y="2499920"/>
              <a:ext cx="5102925" cy="486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 name="Group 4"/>
          <p:cNvGrpSpPr/>
          <p:nvPr/>
        </p:nvGrpSpPr>
        <p:grpSpPr>
          <a:xfrm>
            <a:off x="730076" y="730041"/>
            <a:ext cx="4598486" cy="2586648"/>
            <a:chOff x="2219266" y="553470"/>
            <a:chExt cx="4325353" cy="2433011"/>
          </a:xfrm>
        </p:grpSpPr>
        <p:pic>
          <p:nvPicPr>
            <p:cNvPr id="1026" name="Picture 2" descr="https://i.makeagif.com/media/4-30-2017/gwupuh.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19266" y="553470"/>
              <a:ext cx="4325353" cy="24330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19266" y="2759978"/>
              <a:ext cx="4325353"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p:cNvSpPr/>
            <p:nvPr/>
          </p:nvSpPr>
          <p:spPr>
            <a:xfrm>
              <a:off x="2219266" y="553471"/>
              <a:ext cx="4325353" cy="44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1" name="Rectangle 10"/>
          <p:cNvSpPr/>
          <p:nvPr/>
        </p:nvSpPr>
        <p:spPr>
          <a:xfrm>
            <a:off x="3246539" y="6382549"/>
            <a:ext cx="5897461" cy="276999"/>
          </a:xfrm>
          <a:prstGeom prst="rect">
            <a:avLst/>
          </a:prstGeom>
        </p:spPr>
        <p:txBody>
          <a:bodyPr wrap="square">
            <a:spAutoFit/>
          </a:bodyPr>
          <a:lstStyle/>
          <a:p>
            <a:r>
              <a:rPr lang="en-SG" sz="1200">
                <a:solidFill>
                  <a:schemeClr val="bg1">
                    <a:lumMod val="65000"/>
                  </a:schemeClr>
                </a:solidFill>
              </a:rPr>
              <a:t>http://www.dsource.in/course/principles-animation/follow-through-and-overlapping-action</a:t>
            </a:r>
          </a:p>
        </p:txBody>
      </p:sp>
      <p:sp>
        <p:nvSpPr>
          <p:cNvPr id="13" name="Rectangle 12"/>
          <p:cNvSpPr/>
          <p:nvPr/>
        </p:nvSpPr>
        <p:spPr>
          <a:xfrm>
            <a:off x="2666347" y="6184097"/>
            <a:ext cx="6477654" cy="276999"/>
          </a:xfrm>
          <a:prstGeom prst="rect">
            <a:avLst/>
          </a:prstGeom>
        </p:spPr>
        <p:txBody>
          <a:bodyPr wrap="square">
            <a:spAutoFit/>
          </a:bodyPr>
          <a:lstStyle/>
          <a:p>
            <a:r>
              <a:rPr lang="en-SG" sz="1200">
                <a:solidFill>
                  <a:schemeClr val="bg1">
                    <a:lumMod val="65000"/>
                  </a:schemeClr>
                </a:solidFill>
              </a:rPr>
              <a:t>https://iwanttobeananimator.wordpress.com/2017/08/29/lesson-9-follow-through-and-overlapping/</a:t>
            </a:r>
          </a:p>
        </p:txBody>
      </p:sp>
      <p:sp>
        <p:nvSpPr>
          <p:cNvPr id="18" name="Rectangle 17"/>
          <p:cNvSpPr/>
          <p:nvPr/>
        </p:nvSpPr>
        <p:spPr>
          <a:xfrm>
            <a:off x="4998720" y="6568797"/>
            <a:ext cx="4145280" cy="276999"/>
          </a:xfrm>
          <a:prstGeom prst="rect">
            <a:avLst/>
          </a:prstGeom>
        </p:spPr>
        <p:txBody>
          <a:bodyPr wrap="square">
            <a:spAutoFit/>
          </a:bodyPr>
          <a:lstStyle/>
          <a:p>
            <a:r>
              <a:rPr lang="en-SG" sz="1200">
                <a:solidFill>
                  <a:schemeClr val="bg1">
                    <a:lumMod val="65000"/>
                  </a:schemeClr>
                </a:solidFill>
              </a:rPr>
              <a:t>https://www.academypendulums.com/pendulum/page12.htm</a:t>
            </a:r>
          </a:p>
        </p:txBody>
      </p:sp>
      <p:grpSp>
        <p:nvGrpSpPr>
          <p:cNvPr id="8" name="Group 7"/>
          <p:cNvGrpSpPr/>
          <p:nvPr/>
        </p:nvGrpSpPr>
        <p:grpSpPr>
          <a:xfrm>
            <a:off x="4249261" y="343548"/>
            <a:ext cx="4240172" cy="5705476"/>
            <a:chOff x="4249261" y="343548"/>
            <a:chExt cx="4240172" cy="5705476"/>
          </a:xfrm>
        </p:grpSpPr>
        <p:pic>
          <p:nvPicPr>
            <p:cNvPr id="1036" name="Picture 12" descr="https://www.academypendulums.com/pendulum/images/12pend/building.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12983" y="343548"/>
              <a:ext cx="2076450" cy="57054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rot="20955087">
              <a:off x="4249261" y="458663"/>
              <a:ext cx="2170357" cy="10156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Newton’s 1</a:t>
              </a:r>
              <a:r>
                <a:rPr lang="en-SG" sz="2000" baseline="30000"/>
                <a:t>st</a:t>
              </a:r>
              <a:r>
                <a:rPr lang="en-SG" sz="2000"/>
                <a:t> Law can also prove that the earth rotates</a:t>
              </a:r>
            </a:p>
          </p:txBody>
        </p:sp>
        <p:sp>
          <p:nvSpPr>
            <p:cNvPr id="19" name="TextBox 18"/>
            <p:cNvSpPr txBox="1"/>
            <p:nvPr/>
          </p:nvSpPr>
          <p:spPr>
            <a:xfrm rot="21259295">
              <a:off x="4284744" y="2032585"/>
              <a:ext cx="2512282"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The ball keeps moving as the earth turns …</a:t>
              </a:r>
            </a:p>
          </p:txBody>
        </p:sp>
      </p:grpSp>
    </p:spTree>
    <p:extLst>
      <p:ext uri="{BB962C8B-B14F-4D97-AF65-F5344CB8AC3E}">
        <p14:creationId xmlns:p14="http://schemas.microsoft.com/office/powerpoint/2010/main" val="340589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259295">
            <a:off x="491340" y="392376"/>
            <a:ext cx="264972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3200"/>
              <a:t>So is it magic?!</a:t>
            </a:r>
          </a:p>
        </p:txBody>
      </p:sp>
      <p:grpSp>
        <p:nvGrpSpPr>
          <p:cNvPr id="10" name="Group 9"/>
          <p:cNvGrpSpPr/>
          <p:nvPr/>
        </p:nvGrpSpPr>
        <p:grpSpPr>
          <a:xfrm>
            <a:off x="1219121" y="1196096"/>
            <a:ext cx="6866547" cy="3496479"/>
            <a:chOff x="1210654" y="1526297"/>
            <a:chExt cx="6866547" cy="3496479"/>
          </a:xfrm>
        </p:grpSpPr>
        <p:sp>
          <p:nvSpPr>
            <p:cNvPr id="5" name="Rectangle 4"/>
            <p:cNvSpPr/>
            <p:nvPr/>
          </p:nvSpPr>
          <p:spPr>
            <a:xfrm>
              <a:off x="1210654" y="1526297"/>
              <a:ext cx="6773413" cy="3219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p:cNvSpPr/>
            <p:nvPr/>
          </p:nvSpPr>
          <p:spPr>
            <a:xfrm>
              <a:off x="1380068" y="1704876"/>
              <a:ext cx="6417733" cy="2862322"/>
            </a:xfrm>
            <a:prstGeom prst="rect">
              <a:avLst/>
            </a:prstGeom>
          </p:spPr>
          <p:txBody>
            <a:bodyPr wrap="square">
              <a:spAutoFit/>
            </a:bodyPr>
            <a:lstStyle/>
            <a:p>
              <a:r>
                <a:rPr lang="en-SG" sz="2000">
                  <a:solidFill>
                    <a:srgbClr val="222222"/>
                  </a:solidFill>
                  <a:latin typeface="Arial" panose="020B0604020202020204" pitchFamily="34" charset="0"/>
                </a:rPr>
                <a:t>Newton's original ideas of "innate resistive force" were ultimately problematic for a variety of reasons, and thus most physicists no longer think in these terms. </a:t>
              </a:r>
            </a:p>
            <a:p>
              <a:endParaRPr lang="en-SG" sz="2000">
                <a:solidFill>
                  <a:srgbClr val="222222"/>
                </a:solidFill>
                <a:latin typeface="Arial" panose="020B0604020202020204" pitchFamily="34" charset="0"/>
              </a:endParaRPr>
            </a:p>
            <a:p>
              <a:r>
                <a:rPr lang="en-SG" sz="2000">
                  <a:solidFill>
                    <a:srgbClr val="222222"/>
                  </a:solidFill>
                  <a:latin typeface="Arial" panose="020B0604020202020204" pitchFamily="34" charset="0"/>
                </a:rPr>
                <a:t>As no alternate mechanism has been readily accepted, and it is now generally accepted that there may not be one which we can know, the term "inertia" has come to mean simply the phenomenon itself, rather than any inherent mechanism. </a:t>
              </a:r>
              <a:endParaRPr lang="en-SG" sz="2000"/>
            </a:p>
          </p:txBody>
        </p:sp>
        <p:sp>
          <p:nvSpPr>
            <p:cNvPr id="8" name="Rectangle 7"/>
            <p:cNvSpPr/>
            <p:nvPr/>
          </p:nvSpPr>
          <p:spPr>
            <a:xfrm>
              <a:off x="3496734" y="4745777"/>
              <a:ext cx="4580467" cy="276999"/>
            </a:xfrm>
            <a:prstGeom prst="rect">
              <a:avLst/>
            </a:prstGeom>
          </p:spPr>
          <p:txBody>
            <a:bodyPr wrap="square">
              <a:spAutoFit/>
            </a:bodyPr>
            <a:lstStyle/>
            <a:p>
              <a:r>
                <a:rPr lang="en-SG" sz="1200">
                  <a:solidFill>
                    <a:schemeClr val="bg1">
                      <a:lumMod val="65000"/>
                    </a:schemeClr>
                  </a:solidFill>
                </a:rPr>
                <a:t>https://en.wikipedia.org/wiki/Inertia#Early_understanding_of_motion</a:t>
              </a:r>
            </a:p>
          </p:txBody>
        </p:sp>
      </p:grpSp>
      <p:sp>
        <p:nvSpPr>
          <p:cNvPr id="9" name="TextBox 8"/>
          <p:cNvSpPr txBox="1"/>
          <p:nvPr/>
        </p:nvSpPr>
        <p:spPr>
          <a:xfrm rot="21421281">
            <a:off x="5183413" y="4890095"/>
            <a:ext cx="2885812"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In other words, we don’t yet know what’s going on.</a:t>
            </a:r>
          </a:p>
        </p:txBody>
      </p:sp>
      <p:grpSp>
        <p:nvGrpSpPr>
          <p:cNvPr id="15" name="Group 14"/>
          <p:cNvGrpSpPr/>
          <p:nvPr/>
        </p:nvGrpSpPr>
        <p:grpSpPr>
          <a:xfrm>
            <a:off x="658996" y="4964596"/>
            <a:ext cx="3701339" cy="1169551"/>
            <a:chOff x="650529" y="5294797"/>
            <a:chExt cx="3701339" cy="1169551"/>
          </a:xfrm>
        </p:grpSpPr>
        <p:sp>
          <p:nvSpPr>
            <p:cNvPr id="12" name="TextBox 11"/>
            <p:cNvSpPr txBox="1"/>
            <p:nvPr/>
          </p:nvSpPr>
          <p:spPr>
            <a:xfrm>
              <a:off x="650529" y="5294797"/>
              <a:ext cx="3701339" cy="707886"/>
            </a:xfrm>
            <a:prstGeom prst="rect">
              <a:avLst/>
            </a:prstGeom>
            <a:noFill/>
          </p:spPr>
          <p:txBody>
            <a:bodyPr wrap="square" rtlCol="0">
              <a:spAutoFit/>
            </a:bodyPr>
            <a:lstStyle/>
            <a:p>
              <a:r>
                <a:rPr lang="en-SG" sz="2000">
                  <a:solidFill>
                    <a:srgbClr val="0070C0"/>
                  </a:solidFill>
                </a:rPr>
                <a:t>“It is one of the primary unsolved mysteries of physics.”</a:t>
              </a:r>
              <a:endParaRPr lang="en-SG" sz="2800" b="1">
                <a:solidFill>
                  <a:srgbClr val="0070C0"/>
                </a:solidFill>
              </a:endParaRPr>
            </a:p>
          </p:txBody>
        </p:sp>
        <p:sp>
          <p:nvSpPr>
            <p:cNvPr id="14" name="Rectangle 13"/>
            <p:cNvSpPr/>
            <p:nvPr/>
          </p:nvSpPr>
          <p:spPr>
            <a:xfrm>
              <a:off x="1726498" y="6002683"/>
              <a:ext cx="2625370" cy="461665"/>
            </a:xfrm>
            <a:prstGeom prst="rect">
              <a:avLst/>
            </a:prstGeom>
          </p:spPr>
          <p:txBody>
            <a:bodyPr wrap="square">
              <a:spAutoFit/>
            </a:bodyPr>
            <a:lstStyle/>
            <a:p>
              <a:r>
                <a:rPr lang="en-SG" sz="1200">
                  <a:solidFill>
                    <a:schemeClr val="bg1">
                      <a:lumMod val="65000"/>
                    </a:schemeClr>
                  </a:solidFill>
                </a:rPr>
                <a:t>https://www.quora.com/Do-physicists-know-what-exactly-causes-inertia</a:t>
              </a:r>
            </a:p>
          </p:txBody>
        </p:sp>
      </p:grpSp>
      <p:sp>
        <p:nvSpPr>
          <p:cNvPr id="16" name="TextBox 15"/>
          <p:cNvSpPr txBox="1"/>
          <p:nvPr/>
        </p:nvSpPr>
        <p:spPr>
          <a:xfrm rot="161863">
            <a:off x="4852608" y="5695861"/>
            <a:ext cx="3768343"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Mathematics models the universe, but doesn’t necessarily explain it!</a:t>
            </a:r>
          </a:p>
        </p:txBody>
      </p:sp>
    </p:spTree>
    <p:extLst>
      <p:ext uri="{BB962C8B-B14F-4D97-AF65-F5344CB8AC3E}">
        <p14:creationId xmlns:p14="http://schemas.microsoft.com/office/powerpoint/2010/main" val="349036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1462" y="2189177"/>
            <a:ext cx="8601075" cy="2362200"/>
          </a:xfrm>
          <a:prstGeom prst="rect">
            <a:avLst/>
          </a:prstGeom>
        </p:spPr>
      </p:pic>
      <p:sp>
        <p:nvSpPr>
          <p:cNvPr id="6" name="TextBox 5"/>
          <p:cNvSpPr txBox="1"/>
          <p:nvPr/>
        </p:nvSpPr>
        <p:spPr>
          <a:xfrm rot="21421281">
            <a:off x="518239" y="532425"/>
            <a:ext cx="4209776"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400"/>
              <a:t>Let’s see what Unity does when a force is applied just once to a rigidbody (15 mins)</a:t>
            </a:r>
          </a:p>
        </p:txBody>
      </p:sp>
      <p:sp>
        <p:nvSpPr>
          <p:cNvPr id="7" name="TextBox 6"/>
          <p:cNvSpPr txBox="1"/>
          <p:nvPr/>
        </p:nvSpPr>
        <p:spPr>
          <a:xfrm>
            <a:off x="561509" y="4760237"/>
            <a:ext cx="6594300" cy="461665"/>
          </a:xfrm>
          <a:prstGeom prst="rect">
            <a:avLst/>
          </a:prstGeom>
          <a:noFill/>
        </p:spPr>
        <p:txBody>
          <a:bodyPr wrap="square" rtlCol="0">
            <a:spAutoFit/>
          </a:bodyPr>
          <a:lstStyle/>
          <a:p>
            <a:r>
              <a:rPr lang="en-SG" sz="2000" b="1"/>
              <a:t>Create a scene and add a sphere with an attached rigidbody. </a:t>
            </a:r>
          </a:p>
          <a:p>
            <a:endParaRPr lang="en-SG" sz="400" b="1"/>
          </a:p>
        </p:txBody>
      </p:sp>
      <p:sp>
        <p:nvSpPr>
          <p:cNvPr id="8" name="TextBox 7"/>
          <p:cNvSpPr txBox="1"/>
          <p:nvPr/>
        </p:nvSpPr>
        <p:spPr>
          <a:xfrm>
            <a:off x="561509" y="5208203"/>
            <a:ext cx="4580942" cy="400110"/>
          </a:xfrm>
          <a:prstGeom prst="rect">
            <a:avLst/>
          </a:prstGeom>
          <a:noFill/>
        </p:spPr>
        <p:txBody>
          <a:bodyPr wrap="square" rtlCol="0">
            <a:spAutoFit/>
          </a:bodyPr>
          <a:lstStyle/>
          <a:p>
            <a:r>
              <a:rPr lang="en-SG" sz="2000" b="1"/>
              <a:t>Add a script called FirstLaw to the sphere. </a:t>
            </a:r>
            <a:endParaRPr lang="en-SG" sz="400" b="1"/>
          </a:p>
        </p:txBody>
      </p:sp>
      <p:sp>
        <p:nvSpPr>
          <p:cNvPr id="9" name="TextBox 8"/>
          <p:cNvSpPr txBox="1"/>
          <p:nvPr/>
        </p:nvSpPr>
        <p:spPr>
          <a:xfrm>
            <a:off x="561508" y="5669296"/>
            <a:ext cx="6971805" cy="461665"/>
          </a:xfrm>
          <a:prstGeom prst="rect">
            <a:avLst/>
          </a:prstGeom>
          <a:noFill/>
        </p:spPr>
        <p:txBody>
          <a:bodyPr wrap="square" rtlCol="0">
            <a:spAutoFit/>
          </a:bodyPr>
          <a:lstStyle/>
          <a:p>
            <a:r>
              <a:rPr lang="en-SG" sz="2000" b="1"/>
              <a:t>In the </a:t>
            </a:r>
            <a:r>
              <a:rPr lang="en-SG" sz="2000" b="1">
                <a:latin typeface="Consolas" panose="020B0609020204030204" pitchFamily="49" charset="0"/>
              </a:rPr>
              <a:t>Start</a:t>
            </a:r>
            <a:r>
              <a:rPr lang="en-SG" sz="2000" b="1"/>
              <a:t> function, apply a force just once in the X direction.</a:t>
            </a:r>
          </a:p>
          <a:p>
            <a:endParaRPr lang="en-SG" sz="400" b="1"/>
          </a:p>
        </p:txBody>
      </p:sp>
      <p:sp>
        <p:nvSpPr>
          <p:cNvPr id="10" name="TextBox 9"/>
          <p:cNvSpPr txBox="1"/>
          <p:nvPr/>
        </p:nvSpPr>
        <p:spPr>
          <a:xfrm>
            <a:off x="561509" y="6117262"/>
            <a:ext cx="5923181" cy="461665"/>
          </a:xfrm>
          <a:prstGeom prst="rect">
            <a:avLst/>
          </a:prstGeom>
          <a:noFill/>
        </p:spPr>
        <p:txBody>
          <a:bodyPr wrap="square" rtlCol="0">
            <a:spAutoFit/>
          </a:bodyPr>
          <a:lstStyle/>
          <a:p>
            <a:r>
              <a:rPr lang="en-SG" sz="2000" b="1"/>
              <a:t>Print out the position of the sphere after every frame.</a:t>
            </a:r>
          </a:p>
          <a:p>
            <a:endParaRPr lang="en-SG" sz="400" b="1"/>
          </a:p>
        </p:txBody>
      </p:sp>
      <p:grpSp>
        <p:nvGrpSpPr>
          <p:cNvPr id="14" name="Group 13"/>
          <p:cNvGrpSpPr/>
          <p:nvPr/>
        </p:nvGrpSpPr>
        <p:grpSpPr>
          <a:xfrm>
            <a:off x="6127979" y="5215053"/>
            <a:ext cx="2810667" cy="657241"/>
            <a:chOff x="6127979" y="5215053"/>
            <a:chExt cx="2810667" cy="657241"/>
          </a:xfrm>
        </p:grpSpPr>
        <p:sp>
          <p:nvSpPr>
            <p:cNvPr id="12" name="TextBox 11"/>
            <p:cNvSpPr txBox="1"/>
            <p:nvPr/>
          </p:nvSpPr>
          <p:spPr>
            <a:xfrm rot="21445225">
              <a:off x="6127979" y="5215053"/>
              <a:ext cx="2810667" cy="400110"/>
            </a:xfrm>
            <a:prstGeom prst="rect">
              <a:avLst/>
            </a:prstGeom>
            <a:noFill/>
          </p:spPr>
          <p:txBody>
            <a:bodyPr wrap="square" rtlCol="0">
              <a:spAutoFit/>
            </a:bodyPr>
            <a:lstStyle/>
            <a:p>
              <a:r>
                <a:rPr lang="en-SG" sz="2000" b="1">
                  <a:solidFill>
                    <a:srgbClr val="0070C0"/>
                  </a:solidFill>
                </a:rPr>
                <a:t>Remember </a:t>
              </a:r>
              <a:r>
                <a:rPr lang="en-SG" sz="2000" b="1">
                  <a:solidFill>
                    <a:srgbClr val="0070C0"/>
                  </a:solidFill>
                  <a:latin typeface="Consolas" panose="020B0609020204030204" pitchFamily="49" charset="0"/>
                </a:rPr>
                <a:t>ForceMode</a:t>
              </a:r>
              <a:r>
                <a:rPr lang="en-SG" sz="2000" b="1">
                  <a:solidFill>
                    <a:srgbClr val="0070C0"/>
                  </a:solidFill>
                </a:rPr>
                <a:t>?</a:t>
              </a:r>
              <a:endParaRPr lang="en-SG" sz="400" b="1">
                <a:solidFill>
                  <a:srgbClr val="0070C0"/>
                </a:solidFill>
              </a:endParaRPr>
            </a:p>
          </p:txBody>
        </p:sp>
        <p:sp>
          <p:nvSpPr>
            <p:cNvPr id="13" name="Freeform 12"/>
            <p:cNvSpPr/>
            <p:nvPr/>
          </p:nvSpPr>
          <p:spPr>
            <a:xfrm>
              <a:off x="7524925" y="5561901"/>
              <a:ext cx="521479" cy="310393"/>
            </a:xfrm>
            <a:custGeom>
              <a:avLst/>
              <a:gdLst>
                <a:gd name="connsiteX0" fmla="*/ 511728 w 521479"/>
                <a:gd name="connsiteY0" fmla="*/ 0 h 310393"/>
                <a:gd name="connsiteX1" fmla="*/ 453005 w 521479"/>
                <a:gd name="connsiteY1" fmla="*/ 218114 h 310393"/>
                <a:gd name="connsiteX2" fmla="*/ 0 w 521479"/>
                <a:gd name="connsiteY2" fmla="*/ 310393 h 310393"/>
              </a:gdLst>
              <a:ahLst/>
              <a:cxnLst>
                <a:cxn ang="0">
                  <a:pos x="connsiteX0" y="connsiteY0"/>
                </a:cxn>
                <a:cxn ang="0">
                  <a:pos x="connsiteX1" y="connsiteY1"/>
                </a:cxn>
                <a:cxn ang="0">
                  <a:pos x="connsiteX2" y="connsiteY2"/>
                </a:cxn>
              </a:cxnLst>
              <a:rect l="l" t="t" r="r" b="b"/>
              <a:pathLst>
                <a:path w="521479" h="310393">
                  <a:moveTo>
                    <a:pt x="511728" y="0"/>
                  </a:moveTo>
                  <a:cubicBezTo>
                    <a:pt x="525010" y="83191"/>
                    <a:pt x="538293" y="166382"/>
                    <a:pt x="453005" y="218114"/>
                  </a:cubicBezTo>
                  <a:cubicBezTo>
                    <a:pt x="367717" y="269846"/>
                    <a:pt x="183858" y="290119"/>
                    <a:pt x="0" y="310393"/>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cxnSp>
        <p:nvCxnSpPr>
          <p:cNvPr id="16" name="Straight Arrow Connector 15"/>
          <p:cNvCxnSpPr/>
          <p:nvPr/>
        </p:nvCxnSpPr>
        <p:spPr>
          <a:xfrm>
            <a:off x="1098958" y="3370277"/>
            <a:ext cx="2281805" cy="0"/>
          </a:xfrm>
          <a:prstGeom prst="straightConnector1">
            <a:avLst/>
          </a:prstGeom>
          <a:ln w="190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35974CC-BC1C-4BB1-A00A-3FAC003FCD9B}"/>
              </a:ext>
            </a:extLst>
          </p:cNvPr>
          <p:cNvPicPr>
            <a:picLocks noChangeAspect="1"/>
          </p:cNvPicPr>
          <p:nvPr/>
        </p:nvPicPr>
        <p:blipFill>
          <a:blip r:embed="rId3"/>
          <a:stretch>
            <a:fillRect/>
          </a:stretch>
        </p:blipFill>
        <p:spPr>
          <a:xfrm>
            <a:off x="6349815" y="199809"/>
            <a:ext cx="2190750" cy="2276475"/>
          </a:xfrm>
          <a:prstGeom prst="rect">
            <a:avLst/>
          </a:prstGeom>
        </p:spPr>
      </p:pic>
    </p:spTree>
    <p:extLst>
      <p:ext uri="{BB962C8B-B14F-4D97-AF65-F5344CB8AC3E}">
        <p14:creationId xmlns:p14="http://schemas.microsoft.com/office/powerpoint/2010/main" val="2405493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122" y="587733"/>
            <a:ext cx="5441559" cy="4418292"/>
          </a:xfrm>
          <a:prstGeom prst="rect">
            <a:avLst/>
          </a:prstGeom>
        </p:spPr>
      </p:pic>
      <p:pic>
        <p:nvPicPr>
          <p:cNvPr id="5" name="Picture 4"/>
          <p:cNvPicPr>
            <a:picLocks noChangeAspect="1"/>
          </p:cNvPicPr>
          <p:nvPr/>
        </p:nvPicPr>
        <p:blipFill>
          <a:blip r:embed="rId3"/>
          <a:stretch>
            <a:fillRect/>
          </a:stretch>
        </p:blipFill>
        <p:spPr>
          <a:xfrm>
            <a:off x="6047240" y="746620"/>
            <a:ext cx="2624066" cy="2726747"/>
          </a:xfrm>
          <a:prstGeom prst="rect">
            <a:avLst/>
          </a:prstGeom>
        </p:spPr>
      </p:pic>
      <p:sp>
        <p:nvSpPr>
          <p:cNvPr id="7" name="TextBox 6"/>
          <p:cNvSpPr txBox="1"/>
          <p:nvPr/>
        </p:nvSpPr>
        <p:spPr>
          <a:xfrm>
            <a:off x="5877057" y="5553783"/>
            <a:ext cx="2873840" cy="646331"/>
          </a:xfrm>
          <a:prstGeom prst="rect">
            <a:avLst/>
          </a:prstGeom>
          <a:noFill/>
        </p:spPr>
        <p:txBody>
          <a:bodyPr wrap="square" rtlCol="0">
            <a:spAutoFit/>
          </a:bodyPr>
          <a:lstStyle/>
          <a:p>
            <a:r>
              <a:rPr lang="en-SG" b="1"/>
              <a:t>It means that the rigidbody now has a constant velocity.</a:t>
            </a:r>
          </a:p>
        </p:txBody>
      </p:sp>
      <p:sp>
        <p:nvSpPr>
          <p:cNvPr id="8" name="TextBox 7"/>
          <p:cNvSpPr txBox="1"/>
          <p:nvPr/>
        </p:nvSpPr>
        <p:spPr>
          <a:xfrm rot="21421281">
            <a:off x="6055938" y="4843931"/>
            <a:ext cx="2513452"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What does this mean?</a:t>
            </a:r>
          </a:p>
        </p:txBody>
      </p:sp>
      <p:grpSp>
        <p:nvGrpSpPr>
          <p:cNvPr id="12" name="Group 11"/>
          <p:cNvGrpSpPr/>
          <p:nvPr/>
        </p:nvGrpSpPr>
        <p:grpSpPr>
          <a:xfrm>
            <a:off x="6047240" y="3473367"/>
            <a:ext cx="2533475" cy="1132568"/>
            <a:chOff x="6043658" y="3708259"/>
            <a:chExt cx="2533475" cy="1132568"/>
          </a:xfrm>
        </p:grpSpPr>
        <p:sp>
          <p:nvSpPr>
            <p:cNvPr id="6" name="TextBox 5"/>
            <p:cNvSpPr txBox="1"/>
            <p:nvPr/>
          </p:nvSpPr>
          <p:spPr>
            <a:xfrm>
              <a:off x="6043658" y="4194496"/>
              <a:ext cx="2533475" cy="646331"/>
            </a:xfrm>
            <a:prstGeom prst="rect">
              <a:avLst/>
            </a:prstGeom>
            <a:noFill/>
          </p:spPr>
          <p:txBody>
            <a:bodyPr wrap="square" rtlCol="0">
              <a:spAutoFit/>
            </a:bodyPr>
            <a:lstStyle/>
            <a:p>
              <a:r>
                <a:rPr lang="en-SG" b="1"/>
                <a:t>The change in X position is the same every frame.</a:t>
              </a:r>
            </a:p>
          </p:txBody>
        </p:sp>
        <p:cxnSp>
          <p:nvCxnSpPr>
            <p:cNvPr id="11" name="Straight Arrow Connector 10"/>
            <p:cNvCxnSpPr/>
            <p:nvPr/>
          </p:nvCxnSpPr>
          <p:spPr>
            <a:xfrm>
              <a:off x="6274965" y="3708259"/>
              <a:ext cx="0" cy="486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953598" y="5199263"/>
            <a:ext cx="4482468" cy="1200329"/>
          </a:xfrm>
          <a:prstGeom prst="rect">
            <a:avLst/>
          </a:prstGeom>
          <a:noFill/>
        </p:spPr>
        <p:txBody>
          <a:bodyPr wrap="square" rtlCol="0">
            <a:spAutoFit/>
          </a:bodyPr>
          <a:lstStyle/>
          <a:p>
            <a:r>
              <a:rPr lang="en-SG" sz="2400" b="1">
                <a:solidFill>
                  <a:srgbClr val="00B050"/>
                </a:solidFill>
              </a:rPr>
              <a:t>So (no surprise) the Unity physics engine obeys Newton’s First Law of Motion!</a:t>
            </a:r>
          </a:p>
        </p:txBody>
      </p:sp>
    </p:spTree>
    <p:extLst>
      <p:ext uri="{BB962C8B-B14F-4D97-AF65-F5344CB8AC3E}">
        <p14:creationId xmlns:p14="http://schemas.microsoft.com/office/powerpoint/2010/main" val="115445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C2725C-5435-4BDA-8792-A18FC94D260D}"/>
              </a:ext>
            </a:extLst>
          </p:cNvPr>
          <p:cNvSpPr txBox="1"/>
          <p:nvPr/>
        </p:nvSpPr>
        <p:spPr>
          <a:xfrm rot="21398302">
            <a:off x="434756" y="345126"/>
            <a:ext cx="17013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SG" sz="3200"/>
              <a:t>Question</a:t>
            </a:r>
          </a:p>
        </p:txBody>
      </p:sp>
      <p:grpSp>
        <p:nvGrpSpPr>
          <p:cNvPr id="9" name="Group 8">
            <a:extLst>
              <a:ext uri="{FF2B5EF4-FFF2-40B4-BE49-F238E27FC236}">
                <a16:creationId xmlns:a16="http://schemas.microsoft.com/office/drawing/2014/main" id="{D58AA9F8-7030-4384-9A3B-5D2C5D1FE2C4}"/>
              </a:ext>
            </a:extLst>
          </p:cNvPr>
          <p:cNvGrpSpPr/>
          <p:nvPr/>
        </p:nvGrpSpPr>
        <p:grpSpPr>
          <a:xfrm>
            <a:off x="820782" y="1050909"/>
            <a:ext cx="5672885" cy="3130731"/>
            <a:chOff x="-232955" y="1524000"/>
            <a:chExt cx="6903721" cy="3810000"/>
          </a:xfrm>
        </p:grpSpPr>
        <p:sp>
          <p:nvSpPr>
            <p:cNvPr id="5" name="Rectangle 4">
              <a:extLst>
                <a:ext uri="{FF2B5EF4-FFF2-40B4-BE49-F238E27FC236}">
                  <a16:creationId xmlns:a16="http://schemas.microsoft.com/office/drawing/2014/main" id="{7F00A76D-FF5F-4076-80CB-9D473E3EE829}"/>
                </a:ext>
              </a:extLst>
            </p:cNvPr>
            <p:cNvSpPr/>
            <p:nvPr/>
          </p:nvSpPr>
          <p:spPr>
            <a:xfrm>
              <a:off x="2412275" y="1881051"/>
              <a:ext cx="3553097" cy="282157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6" name="Picture 2" descr="ArtStation - Marv 2D Animation, Saleh Ahmed">
              <a:extLst>
                <a:ext uri="{FF2B5EF4-FFF2-40B4-BE49-F238E27FC236}">
                  <a16:creationId xmlns:a16="http://schemas.microsoft.com/office/drawing/2014/main" id="{ECE271ED-95C0-4F65-A4CA-2C5099071A4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32955"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3824FDC-6236-4997-A68D-6508DC4B17D0}"/>
                </a:ext>
              </a:extLst>
            </p:cNvPr>
            <p:cNvCxnSpPr>
              <a:stCxn id="5" idx="3"/>
            </p:cNvCxnSpPr>
            <p:nvPr/>
          </p:nvCxnSpPr>
          <p:spPr>
            <a:xfrm>
              <a:off x="5965372" y="3291840"/>
              <a:ext cx="70539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78714E3E-592D-4ACB-9159-18D3CBD49B7C}"/>
              </a:ext>
            </a:extLst>
          </p:cNvPr>
          <p:cNvCxnSpPr/>
          <p:nvPr/>
        </p:nvCxnSpPr>
        <p:spPr>
          <a:xfrm>
            <a:off x="513806" y="3662834"/>
            <a:ext cx="7985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8DA2DA-C9A5-48EB-8C04-CDEB8E85E11E}"/>
              </a:ext>
            </a:extLst>
          </p:cNvPr>
          <p:cNvSpPr txBox="1"/>
          <p:nvPr/>
        </p:nvSpPr>
        <p:spPr>
          <a:xfrm>
            <a:off x="3175701" y="877315"/>
            <a:ext cx="2389372" cy="461665"/>
          </a:xfrm>
          <a:prstGeom prst="rect">
            <a:avLst/>
          </a:prstGeom>
          <a:noFill/>
        </p:spPr>
        <p:txBody>
          <a:bodyPr wrap="none" rtlCol="0">
            <a:spAutoFit/>
          </a:bodyPr>
          <a:lstStyle/>
          <a:p>
            <a:r>
              <a:rPr lang="en-SG" sz="2400" b="1"/>
              <a:t>Constant velocity</a:t>
            </a:r>
          </a:p>
        </p:txBody>
      </p:sp>
      <p:cxnSp>
        <p:nvCxnSpPr>
          <p:cNvPr id="14" name="Straight Arrow Connector 13">
            <a:extLst>
              <a:ext uri="{FF2B5EF4-FFF2-40B4-BE49-F238E27FC236}">
                <a16:creationId xmlns:a16="http://schemas.microsoft.com/office/drawing/2014/main" id="{C071D6BE-8BD5-4800-967D-A851B6AA3829}"/>
              </a:ext>
            </a:extLst>
          </p:cNvPr>
          <p:cNvCxnSpPr/>
          <p:nvPr/>
        </p:nvCxnSpPr>
        <p:spPr>
          <a:xfrm>
            <a:off x="5565073" y="1134274"/>
            <a:ext cx="57963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2089F9-3276-4EB8-8AF3-14B363A39A05}"/>
              </a:ext>
            </a:extLst>
          </p:cNvPr>
          <p:cNvCxnSpPr>
            <a:cxnSpLocks/>
          </p:cNvCxnSpPr>
          <p:nvPr/>
        </p:nvCxnSpPr>
        <p:spPr>
          <a:xfrm flipH="1">
            <a:off x="3561656" y="4016380"/>
            <a:ext cx="77971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87C8A54-F485-4A78-A6BE-924F5FB8CE02}"/>
              </a:ext>
            </a:extLst>
          </p:cNvPr>
          <p:cNvSpPr txBox="1"/>
          <p:nvPr/>
        </p:nvSpPr>
        <p:spPr>
          <a:xfrm>
            <a:off x="4370387" y="3746200"/>
            <a:ext cx="756938" cy="584775"/>
          </a:xfrm>
          <a:prstGeom prst="rect">
            <a:avLst/>
          </a:prstGeom>
          <a:noFill/>
        </p:spPr>
        <p:txBody>
          <a:bodyPr wrap="none" rtlCol="0">
            <a:spAutoFit/>
          </a:bodyPr>
          <a:lstStyle/>
          <a:p>
            <a:r>
              <a:rPr lang="en-SG" sz="3200" b="1"/>
              <a:t>???</a:t>
            </a:r>
          </a:p>
        </p:txBody>
      </p:sp>
      <p:sp>
        <p:nvSpPr>
          <p:cNvPr id="18" name="TextBox 17">
            <a:extLst>
              <a:ext uri="{FF2B5EF4-FFF2-40B4-BE49-F238E27FC236}">
                <a16:creationId xmlns:a16="http://schemas.microsoft.com/office/drawing/2014/main" id="{FB241004-5BAC-46F5-A2B5-6E9D3F03B775}"/>
              </a:ext>
            </a:extLst>
          </p:cNvPr>
          <p:cNvSpPr txBox="1"/>
          <p:nvPr/>
        </p:nvSpPr>
        <p:spPr>
          <a:xfrm>
            <a:off x="1807537" y="4325813"/>
            <a:ext cx="5125699" cy="461665"/>
          </a:xfrm>
          <a:prstGeom prst="rect">
            <a:avLst/>
          </a:prstGeom>
          <a:noFill/>
        </p:spPr>
        <p:txBody>
          <a:bodyPr wrap="none" rtlCol="0">
            <a:spAutoFit/>
          </a:bodyPr>
          <a:lstStyle/>
          <a:p>
            <a:r>
              <a:rPr lang="en-SG" sz="2400" b="1"/>
              <a:t>What is the opposite force on the box?</a:t>
            </a:r>
          </a:p>
        </p:txBody>
      </p:sp>
      <p:sp>
        <p:nvSpPr>
          <p:cNvPr id="19" name="TextBox 18">
            <a:extLst>
              <a:ext uri="{FF2B5EF4-FFF2-40B4-BE49-F238E27FC236}">
                <a16:creationId xmlns:a16="http://schemas.microsoft.com/office/drawing/2014/main" id="{263B3348-4EE9-4D9D-9ABC-2696739F2480}"/>
              </a:ext>
            </a:extLst>
          </p:cNvPr>
          <p:cNvSpPr txBox="1"/>
          <p:nvPr/>
        </p:nvSpPr>
        <p:spPr>
          <a:xfrm>
            <a:off x="3181488" y="4910526"/>
            <a:ext cx="2738378" cy="461665"/>
          </a:xfrm>
          <a:prstGeom prst="rect">
            <a:avLst/>
          </a:prstGeom>
          <a:noFill/>
        </p:spPr>
        <p:txBody>
          <a:bodyPr wrap="none" rtlCol="0">
            <a:spAutoFit/>
          </a:bodyPr>
          <a:lstStyle/>
          <a:p>
            <a:r>
              <a:rPr lang="en-SG" sz="2400" b="1"/>
              <a:t>A. Greater than 50N</a:t>
            </a:r>
          </a:p>
        </p:txBody>
      </p:sp>
      <p:sp>
        <p:nvSpPr>
          <p:cNvPr id="20" name="TextBox 19">
            <a:extLst>
              <a:ext uri="{FF2B5EF4-FFF2-40B4-BE49-F238E27FC236}">
                <a16:creationId xmlns:a16="http://schemas.microsoft.com/office/drawing/2014/main" id="{6FB905F3-28C6-4B96-8A44-A4718AFE2118}"/>
              </a:ext>
            </a:extLst>
          </p:cNvPr>
          <p:cNvSpPr txBox="1"/>
          <p:nvPr/>
        </p:nvSpPr>
        <p:spPr>
          <a:xfrm>
            <a:off x="3175701" y="5306301"/>
            <a:ext cx="2132828" cy="461665"/>
          </a:xfrm>
          <a:prstGeom prst="rect">
            <a:avLst/>
          </a:prstGeom>
          <a:noFill/>
        </p:spPr>
        <p:txBody>
          <a:bodyPr wrap="none" rtlCol="0">
            <a:spAutoFit/>
          </a:bodyPr>
          <a:lstStyle/>
          <a:p>
            <a:r>
              <a:rPr lang="en-SG" sz="2400" b="1"/>
              <a:t>B. Equal to 50N</a:t>
            </a:r>
          </a:p>
        </p:txBody>
      </p:sp>
      <p:sp>
        <p:nvSpPr>
          <p:cNvPr id="21" name="TextBox 20">
            <a:extLst>
              <a:ext uri="{FF2B5EF4-FFF2-40B4-BE49-F238E27FC236}">
                <a16:creationId xmlns:a16="http://schemas.microsoft.com/office/drawing/2014/main" id="{C1F7F8B4-E276-4494-A04E-5ABF5C0020DE}"/>
              </a:ext>
            </a:extLst>
          </p:cNvPr>
          <p:cNvSpPr txBox="1"/>
          <p:nvPr/>
        </p:nvSpPr>
        <p:spPr>
          <a:xfrm>
            <a:off x="3175701" y="5734286"/>
            <a:ext cx="2281394" cy="461665"/>
          </a:xfrm>
          <a:prstGeom prst="rect">
            <a:avLst/>
          </a:prstGeom>
          <a:noFill/>
        </p:spPr>
        <p:txBody>
          <a:bodyPr wrap="none" rtlCol="0">
            <a:spAutoFit/>
          </a:bodyPr>
          <a:lstStyle/>
          <a:p>
            <a:r>
              <a:rPr lang="en-SG" sz="2400" b="1"/>
              <a:t>C. Less than 50N</a:t>
            </a:r>
          </a:p>
        </p:txBody>
      </p:sp>
      <p:sp>
        <p:nvSpPr>
          <p:cNvPr id="22" name="TextBox 21">
            <a:extLst>
              <a:ext uri="{FF2B5EF4-FFF2-40B4-BE49-F238E27FC236}">
                <a16:creationId xmlns:a16="http://schemas.microsoft.com/office/drawing/2014/main" id="{A4663869-F35B-44EE-86A1-4AC684DE4A54}"/>
              </a:ext>
            </a:extLst>
          </p:cNvPr>
          <p:cNvSpPr txBox="1"/>
          <p:nvPr/>
        </p:nvSpPr>
        <p:spPr>
          <a:xfrm>
            <a:off x="3175701" y="6162271"/>
            <a:ext cx="1091196" cy="461665"/>
          </a:xfrm>
          <a:prstGeom prst="rect">
            <a:avLst/>
          </a:prstGeom>
          <a:noFill/>
        </p:spPr>
        <p:txBody>
          <a:bodyPr wrap="none" rtlCol="0">
            <a:spAutoFit/>
          </a:bodyPr>
          <a:lstStyle/>
          <a:p>
            <a:r>
              <a:rPr lang="en-SG" sz="2400" b="1"/>
              <a:t>D. Zero</a:t>
            </a:r>
          </a:p>
        </p:txBody>
      </p:sp>
      <p:sp>
        <p:nvSpPr>
          <p:cNvPr id="29" name="TextBox 28">
            <a:extLst>
              <a:ext uri="{FF2B5EF4-FFF2-40B4-BE49-F238E27FC236}">
                <a16:creationId xmlns:a16="http://schemas.microsoft.com/office/drawing/2014/main" id="{D5FFC3FC-DFCC-44CE-B4AF-61B550A15728}"/>
              </a:ext>
            </a:extLst>
          </p:cNvPr>
          <p:cNvSpPr txBox="1"/>
          <p:nvPr/>
        </p:nvSpPr>
        <p:spPr>
          <a:xfrm>
            <a:off x="6391135" y="2184603"/>
            <a:ext cx="872355" cy="584775"/>
          </a:xfrm>
          <a:prstGeom prst="rect">
            <a:avLst/>
          </a:prstGeom>
          <a:noFill/>
        </p:spPr>
        <p:txBody>
          <a:bodyPr wrap="none" rtlCol="0">
            <a:spAutoFit/>
          </a:bodyPr>
          <a:lstStyle/>
          <a:p>
            <a:r>
              <a:rPr lang="en-SG" sz="3200" b="1"/>
              <a:t>50N</a:t>
            </a:r>
          </a:p>
        </p:txBody>
      </p:sp>
      <p:pic>
        <p:nvPicPr>
          <p:cNvPr id="3" name="btnInknoeActivity">
            <a:extLst>
              <a:ext uri="{FF2B5EF4-FFF2-40B4-BE49-F238E27FC236}">
                <a16:creationId xmlns:a16="http://schemas.microsoft.com/office/drawing/2014/main" id="{954CBE2A-17A8-439E-B723-552416E487FD}"/>
              </a:ext>
            </a:extLst>
          </p:cNvPr>
          <p:cNvPicPr>
            <a:picLocks noChangeAspect="1"/>
          </p:cNvPicPr>
          <p:nvPr>
            <p:custDataLst>
              <p:tags r:id="rId1"/>
            </p:custDataLst>
          </p:nvPr>
        </p:nvPicPr>
        <p:blipFill>
          <a:blip r:embed="rId4" r:link="rId5" cstate="print">
            <a:extLst>
              <a:ext uri="{28A0092B-C50C-407E-A947-70E740481C1C}">
                <a14:useLocalDpi xmlns:a14="http://schemas.microsoft.com/office/drawing/2010/main" val="0"/>
              </a:ext>
            </a:extLst>
          </a:blip>
          <a:stretch>
            <a:fillRect/>
          </a:stretch>
        </p:blipFill>
        <p:spPr>
          <a:xfrm>
            <a:off x="6727941" y="194665"/>
            <a:ext cx="2219546" cy="571500"/>
          </a:xfrm>
          <a:prstGeom prst="rect">
            <a:avLst/>
          </a:prstGeom>
        </p:spPr>
      </p:pic>
    </p:spTree>
    <p:extLst>
      <p:ext uri="{BB962C8B-B14F-4D97-AF65-F5344CB8AC3E}">
        <p14:creationId xmlns:p14="http://schemas.microsoft.com/office/powerpoint/2010/main" val="356601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45F8E0-4E1F-4311-B87D-C786FB1A3797}"/>
              </a:ext>
            </a:extLst>
          </p:cNvPr>
          <p:cNvSpPr txBox="1"/>
          <p:nvPr/>
        </p:nvSpPr>
        <p:spPr>
          <a:xfrm>
            <a:off x="2492296" y="2448114"/>
            <a:ext cx="4159408" cy="707886"/>
          </a:xfrm>
          <a:prstGeom prst="rect">
            <a:avLst/>
          </a:prstGeom>
          <a:noFill/>
        </p:spPr>
        <p:txBody>
          <a:bodyPr wrap="none" rtlCol="0">
            <a:spAutoFit/>
          </a:bodyPr>
          <a:lstStyle/>
          <a:p>
            <a:r>
              <a:rPr lang="en-SG" sz="4000" b="1"/>
              <a:t>Forces and Motion</a:t>
            </a:r>
          </a:p>
        </p:txBody>
      </p:sp>
      <p:sp>
        <p:nvSpPr>
          <p:cNvPr id="8" name="TextBox 7">
            <a:extLst>
              <a:ext uri="{FF2B5EF4-FFF2-40B4-BE49-F238E27FC236}">
                <a16:creationId xmlns:a16="http://schemas.microsoft.com/office/drawing/2014/main" id="{E3B83CD7-F9F1-44E7-8385-F4B41BD79C52}"/>
              </a:ext>
            </a:extLst>
          </p:cNvPr>
          <p:cNvSpPr txBox="1"/>
          <p:nvPr/>
        </p:nvSpPr>
        <p:spPr>
          <a:xfrm>
            <a:off x="2681642" y="3240595"/>
            <a:ext cx="3780715" cy="707886"/>
          </a:xfrm>
          <a:prstGeom prst="rect">
            <a:avLst/>
          </a:prstGeom>
          <a:noFill/>
        </p:spPr>
        <p:txBody>
          <a:bodyPr wrap="none" rtlCol="0">
            <a:spAutoFit/>
          </a:bodyPr>
          <a:lstStyle/>
          <a:p>
            <a:r>
              <a:rPr lang="en-SG" sz="4000" b="1"/>
              <a:t>SUVAT Equations</a:t>
            </a:r>
          </a:p>
        </p:txBody>
      </p:sp>
    </p:spTree>
    <p:extLst>
      <p:ext uri="{BB962C8B-B14F-4D97-AF65-F5344CB8AC3E}">
        <p14:creationId xmlns:p14="http://schemas.microsoft.com/office/powerpoint/2010/main" val="284206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51587" y="1166253"/>
            <a:ext cx="5971232" cy="3668214"/>
            <a:chOff x="2751587" y="1166253"/>
            <a:chExt cx="5971232" cy="3668214"/>
          </a:xfrm>
        </p:grpSpPr>
        <p:sp>
          <p:nvSpPr>
            <p:cNvPr id="8" name="Rectangle 7"/>
            <p:cNvSpPr/>
            <p:nvPr/>
          </p:nvSpPr>
          <p:spPr>
            <a:xfrm>
              <a:off x="2751587" y="1166253"/>
              <a:ext cx="5971231" cy="36682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p:cNvSpPr txBox="1"/>
            <p:nvPr/>
          </p:nvSpPr>
          <p:spPr>
            <a:xfrm>
              <a:off x="2834926" y="1228472"/>
              <a:ext cx="5887893" cy="1862048"/>
            </a:xfrm>
            <a:prstGeom prst="rect">
              <a:avLst/>
            </a:prstGeom>
            <a:noFill/>
          </p:spPr>
          <p:txBody>
            <a:bodyPr wrap="square" rtlCol="0">
              <a:spAutoFit/>
            </a:bodyPr>
            <a:lstStyle/>
            <a:p>
              <a:r>
                <a:rPr lang="en-SG" sz="2400" b="1"/>
                <a:t>“Force is equal to the change in momentum (mass x velocity) per change in time. </a:t>
              </a:r>
            </a:p>
            <a:p>
              <a:endParaRPr lang="en-SG" sz="1400" b="1"/>
            </a:p>
            <a:p>
              <a:r>
                <a:rPr lang="en-SG" sz="2400" b="1"/>
                <a:t>For a constant mass, force equals mass x acceleration.” </a:t>
              </a:r>
            </a:p>
            <a:p>
              <a:endParaRPr lang="en-SG" sz="500" b="1"/>
            </a:p>
          </p:txBody>
        </p:sp>
      </p:grpSp>
      <p:pic>
        <p:nvPicPr>
          <p:cNvPr id="4" name="Picture 3"/>
          <p:cNvPicPr>
            <a:picLocks noChangeAspect="1"/>
          </p:cNvPicPr>
          <p:nvPr/>
        </p:nvPicPr>
        <p:blipFill>
          <a:blip r:embed="rId3"/>
          <a:stretch>
            <a:fillRect/>
          </a:stretch>
        </p:blipFill>
        <p:spPr>
          <a:xfrm>
            <a:off x="411361" y="436227"/>
            <a:ext cx="2237797" cy="2382383"/>
          </a:xfrm>
          <a:prstGeom prst="rect">
            <a:avLst/>
          </a:prstGeom>
        </p:spPr>
      </p:pic>
      <p:sp>
        <p:nvSpPr>
          <p:cNvPr id="5" name="TextBox 4"/>
          <p:cNvSpPr txBox="1"/>
          <p:nvPr/>
        </p:nvSpPr>
        <p:spPr>
          <a:xfrm>
            <a:off x="2834926" y="369223"/>
            <a:ext cx="5690019" cy="584775"/>
          </a:xfrm>
          <a:prstGeom prst="rect">
            <a:avLst/>
          </a:prstGeom>
          <a:noFill/>
        </p:spPr>
        <p:txBody>
          <a:bodyPr wrap="none" rtlCol="0">
            <a:spAutoFit/>
          </a:bodyPr>
          <a:lstStyle/>
          <a:p>
            <a:r>
              <a:rPr lang="en-SG" sz="3200" b="1"/>
              <a:t>Newton’s </a:t>
            </a:r>
            <a:r>
              <a:rPr lang="en-SG" sz="3200" b="1">
                <a:solidFill>
                  <a:srgbClr val="0070C0"/>
                </a:solidFill>
              </a:rPr>
              <a:t>Second </a:t>
            </a:r>
            <a:r>
              <a:rPr lang="en-SG" sz="3200" b="1"/>
              <a:t>Law of Motion</a:t>
            </a:r>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4921622" y="2992570"/>
            <a:ext cx="1714500" cy="1638300"/>
          </a:xfrm>
          <a:prstGeom prst="rect">
            <a:avLst/>
          </a:prstGeom>
        </p:spPr>
      </p:pic>
      <p:pic>
        <p:nvPicPr>
          <p:cNvPr id="11" name="Picture 10"/>
          <p:cNvPicPr>
            <a:picLocks noChangeAspect="1"/>
          </p:cNvPicPr>
          <p:nvPr/>
        </p:nvPicPr>
        <p:blipFill>
          <a:blip r:embed="rId5">
            <a:clrChange>
              <a:clrFrom>
                <a:srgbClr val="FFFFFF"/>
              </a:clrFrom>
              <a:clrTo>
                <a:srgbClr val="FFFFFF">
                  <a:alpha val="0"/>
                </a:srgbClr>
              </a:clrTo>
            </a:clrChange>
          </a:blip>
          <a:stretch>
            <a:fillRect/>
          </a:stretch>
        </p:blipFill>
        <p:spPr>
          <a:xfrm>
            <a:off x="740205" y="3530600"/>
            <a:ext cx="4022762" cy="3292001"/>
          </a:xfrm>
          <a:prstGeom prst="rect">
            <a:avLst/>
          </a:prstGeom>
        </p:spPr>
      </p:pic>
      <p:sp>
        <p:nvSpPr>
          <p:cNvPr id="10" name="TextBox 9"/>
          <p:cNvSpPr txBox="1"/>
          <p:nvPr/>
        </p:nvSpPr>
        <p:spPr>
          <a:xfrm rot="21041227">
            <a:off x="5660353" y="4820102"/>
            <a:ext cx="2371308"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What is momentum?</a:t>
            </a:r>
          </a:p>
        </p:txBody>
      </p:sp>
      <p:sp>
        <p:nvSpPr>
          <p:cNvPr id="12" name="TextBox 11"/>
          <p:cNvSpPr txBox="1"/>
          <p:nvPr/>
        </p:nvSpPr>
        <p:spPr>
          <a:xfrm rot="161814">
            <a:off x="5998965" y="5352497"/>
            <a:ext cx="237130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What is conservation of momentum?</a:t>
            </a:r>
          </a:p>
        </p:txBody>
      </p:sp>
    </p:spTree>
    <p:extLst>
      <p:ext uri="{BB962C8B-B14F-4D97-AF65-F5344CB8AC3E}">
        <p14:creationId xmlns:p14="http://schemas.microsoft.com/office/powerpoint/2010/main" val="282834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2638" y="140624"/>
            <a:ext cx="3854495" cy="954107"/>
          </a:xfrm>
          <a:prstGeom prst="rect">
            <a:avLst/>
          </a:prstGeom>
          <a:noFill/>
        </p:spPr>
        <p:txBody>
          <a:bodyPr wrap="square" rtlCol="0">
            <a:spAutoFit/>
          </a:bodyPr>
          <a:lstStyle/>
          <a:p>
            <a:r>
              <a:rPr lang="en-SG" sz="2800" b="1"/>
              <a:t>To simulate, you need to understand the units</a:t>
            </a:r>
          </a:p>
        </p:txBody>
      </p:sp>
      <p:pic>
        <p:nvPicPr>
          <p:cNvPr id="13" name="Picture 12"/>
          <p:cNvPicPr>
            <a:picLocks noChangeAspect="1"/>
          </p:cNvPicPr>
          <p:nvPr/>
        </p:nvPicPr>
        <p:blipFill>
          <a:blip r:embed="rId2"/>
          <a:stretch>
            <a:fillRect/>
          </a:stretch>
        </p:blipFill>
        <p:spPr>
          <a:xfrm>
            <a:off x="0" y="987009"/>
            <a:ext cx="9144000" cy="5425364"/>
          </a:xfrm>
          <a:prstGeom prst="rect">
            <a:avLst/>
          </a:prstGeom>
        </p:spPr>
      </p:pic>
      <p:sp>
        <p:nvSpPr>
          <p:cNvPr id="14" name="TextBox 13"/>
          <p:cNvSpPr txBox="1"/>
          <p:nvPr/>
        </p:nvSpPr>
        <p:spPr>
          <a:xfrm>
            <a:off x="5128639" y="140624"/>
            <a:ext cx="3837562" cy="738664"/>
          </a:xfrm>
          <a:prstGeom prst="rect">
            <a:avLst/>
          </a:prstGeom>
          <a:noFill/>
        </p:spPr>
        <p:txBody>
          <a:bodyPr wrap="square" rtlCol="0">
            <a:spAutoFit/>
          </a:bodyPr>
          <a:lstStyle/>
          <a:p>
            <a:r>
              <a:rPr lang="en-SG" sz="2400" b="1"/>
              <a:t>F</a:t>
            </a:r>
            <a:r>
              <a:rPr lang="en-SG" b="1"/>
              <a:t> and </a:t>
            </a:r>
            <a:r>
              <a:rPr lang="en-SG" sz="2400" b="1"/>
              <a:t>a</a:t>
            </a:r>
            <a:r>
              <a:rPr lang="en-SG" b="1"/>
              <a:t> are in bold, which means that they are vectors, not scalar numbers</a:t>
            </a:r>
          </a:p>
        </p:txBody>
      </p:sp>
      <p:cxnSp>
        <p:nvCxnSpPr>
          <p:cNvPr id="16" name="Straight Arrow Connector 15"/>
          <p:cNvCxnSpPr/>
          <p:nvPr/>
        </p:nvCxnSpPr>
        <p:spPr>
          <a:xfrm>
            <a:off x="1583267" y="2206599"/>
            <a:ext cx="855133"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731001" y="2596066"/>
            <a:ext cx="85513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28639" y="987009"/>
            <a:ext cx="3837562" cy="1015663"/>
          </a:xfrm>
          <a:prstGeom prst="rect">
            <a:avLst/>
          </a:prstGeom>
          <a:noFill/>
        </p:spPr>
        <p:txBody>
          <a:bodyPr wrap="square" rtlCol="0">
            <a:spAutoFit/>
          </a:bodyPr>
          <a:lstStyle/>
          <a:p>
            <a:r>
              <a:rPr lang="en-SG" sz="2000" b="1"/>
              <a:t>You may also see them with an arrow on top, which means the same thing</a:t>
            </a:r>
            <a:endParaRPr lang="en-SG" sz="1600" b="1"/>
          </a:p>
        </p:txBody>
      </p:sp>
    </p:spTree>
    <p:extLst>
      <p:ext uri="{BB962C8B-B14F-4D97-AF65-F5344CB8AC3E}">
        <p14:creationId xmlns:p14="http://schemas.microsoft.com/office/powerpoint/2010/main" val="311372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33734"/>
            <a:ext cx="3606800" cy="2140005"/>
          </a:xfrm>
          <a:prstGeom prst="rect">
            <a:avLst/>
          </a:prstGeom>
        </p:spPr>
      </p:pic>
      <p:cxnSp>
        <p:nvCxnSpPr>
          <p:cNvPr id="6" name="Straight Arrow Connector 5"/>
          <p:cNvCxnSpPr/>
          <p:nvPr/>
        </p:nvCxnSpPr>
        <p:spPr>
          <a:xfrm>
            <a:off x="2802467" y="2441424"/>
            <a:ext cx="0" cy="493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09134" y="3024911"/>
            <a:ext cx="4681731" cy="461665"/>
          </a:xfrm>
          <a:prstGeom prst="rect">
            <a:avLst/>
          </a:prstGeom>
          <a:noFill/>
        </p:spPr>
        <p:txBody>
          <a:bodyPr wrap="none" rtlCol="0">
            <a:spAutoFit/>
          </a:bodyPr>
          <a:lstStyle/>
          <a:p>
            <a:r>
              <a:rPr lang="en-SG" sz="2400" b="1"/>
              <a:t>Acceleration is a change in velocity.</a:t>
            </a:r>
          </a:p>
        </p:txBody>
      </p:sp>
      <p:sp>
        <p:nvSpPr>
          <p:cNvPr id="9" name="TextBox 8"/>
          <p:cNvSpPr txBox="1"/>
          <p:nvPr/>
        </p:nvSpPr>
        <p:spPr>
          <a:xfrm>
            <a:off x="1109133" y="3688501"/>
            <a:ext cx="6311151" cy="461665"/>
          </a:xfrm>
          <a:prstGeom prst="rect">
            <a:avLst/>
          </a:prstGeom>
          <a:noFill/>
        </p:spPr>
        <p:txBody>
          <a:bodyPr wrap="none" rtlCol="0">
            <a:spAutoFit/>
          </a:bodyPr>
          <a:lstStyle/>
          <a:p>
            <a:r>
              <a:rPr lang="en-SG" sz="2400" b="1">
                <a:solidFill>
                  <a:srgbClr val="00B0F0"/>
                </a:solidFill>
              </a:rPr>
              <a:t>Velocity</a:t>
            </a:r>
            <a:r>
              <a:rPr lang="en-SG" sz="2400" b="1"/>
              <a:t> is measured in </a:t>
            </a:r>
            <a:r>
              <a:rPr lang="en-SG" sz="2400" b="1">
                <a:solidFill>
                  <a:srgbClr val="00B0F0"/>
                </a:solidFill>
              </a:rPr>
              <a:t>meters per second (m/s)</a:t>
            </a:r>
          </a:p>
        </p:txBody>
      </p:sp>
      <p:sp>
        <p:nvSpPr>
          <p:cNvPr id="10" name="TextBox 9"/>
          <p:cNvSpPr txBox="1"/>
          <p:nvPr/>
        </p:nvSpPr>
        <p:spPr>
          <a:xfrm>
            <a:off x="1109133" y="4372575"/>
            <a:ext cx="6236323" cy="461665"/>
          </a:xfrm>
          <a:prstGeom prst="rect">
            <a:avLst/>
          </a:prstGeom>
          <a:noFill/>
        </p:spPr>
        <p:txBody>
          <a:bodyPr wrap="none" rtlCol="0">
            <a:spAutoFit/>
          </a:bodyPr>
          <a:lstStyle/>
          <a:p>
            <a:r>
              <a:rPr lang="en-SG" sz="2400" b="1"/>
              <a:t>Acceleration is </a:t>
            </a:r>
            <a:r>
              <a:rPr lang="en-SG" sz="2400" b="1">
                <a:solidFill>
                  <a:srgbClr val="FF0000"/>
                </a:solidFill>
              </a:rPr>
              <a:t>(change in) velocity per second</a:t>
            </a:r>
            <a:r>
              <a:rPr lang="en-SG" sz="2400" b="1"/>
              <a:t>.</a:t>
            </a:r>
          </a:p>
        </p:txBody>
      </p:sp>
      <p:sp>
        <p:nvSpPr>
          <p:cNvPr id="11" name="TextBox 10"/>
          <p:cNvSpPr txBox="1"/>
          <p:nvPr/>
        </p:nvSpPr>
        <p:spPr>
          <a:xfrm>
            <a:off x="1109133" y="5027873"/>
            <a:ext cx="2467663" cy="461665"/>
          </a:xfrm>
          <a:prstGeom prst="rect">
            <a:avLst/>
          </a:prstGeom>
          <a:noFill/>
        </p:spPr>
        <p:txBody>
          <a:bodyPr wrap="none" rtlCol="0">
            <a:spAutoFit/>
          </a:bodyPr>
          <a:lstStyle/>
          <a:p>
            <a:r>
              <a:rPr lang="en-SG" sz="2400" b="1"/>
              <a:t>So, acceleration is</a:t>
            </a:r>
          </a:p>
        </p:txBody>
      </p:sp>
      <p:sp>
        <p:nvSpPr>
          <p:cNvPr id="12" name="TextBox 11"/>
          <p:cNvSpPr txBox="1"/>
          <p:nvPr/>
        </p:nvSpPr>
        <p:spPr>
          <a:xfrm>
            <a:off x="1549399" y="5624907"/>
            <a:ext cx="6158224" cy="523220"/>
          </a:xfrm>
          <a:prstGeom prst="rect">
            <a:avLst/>
          </a:prstGeom>
          <a:noFill/>
        </p:spPr>
        <p:txBody>
          <a:bodyPr wrap="none" rtlCol="0">
            <a:spAutoFit/>
          </a:bodyPr>
          <a:lstStyle/>
          <a:p>
            <a:r>
              <a:rPr lang="en-SG" sz="2800" b="1"/>
              <a:t>change in </a:t>
            </a:r>
            <a:r>
              <a:rPr lang="en-SG" sz="2800" b="1">
                <a:solidFill>
                  <a:srgbClr val="00B0F0"/>
                </a:solidFill>
              </a:rPr>
              <a:t>meters per second </a:t>
            </a:r>
            <a:r>
              <a:rPr lang="en-SG" sz="2800" b="1">
                <a:solidFill>
                  <a:srgbClr val="FF0000"/>
                </a:solidFill>
              </a:rPr>
              <a:t>per second</a:t>
            </a:r>
          </a:p>
        </p:txBody>
      </p:sp>
      <p:sp>
        <p:nvSpPr>
          <p:cNvPr id="20" name="Rectangle 19"/>
          <p:cNvSpPr/>
          <p:nvPr/>
        </p:nvSpPr>
        <p:spPr>
          <a:xfrm>
            <a:off x="4140200" y="3760607"/>
            <a:ext cx="3141133" cy="365525"/>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reeform 21"/>
          <p:cNvSpPr/>
          <p:nvPr/>
        </p:nvSpPr>
        <p:spPr>
          <a:xfrm>
            <a:off x="5325533" y="4117664"/>
            <a:ext cx="2222776" cy="1609213"/>
          </a:xfrm>
          <a:custGeom>
            <a:avLst/>
            <a:gdLst>
              <a:gd name="connsiteX0" fmla="*/ 1913467 w 2222776"/>
              <a:gd name="connsiteY0" fmla="*/ 0 h 1608667"/>
              <a:gd name="connsiteX1" fmla="*/ 2116667 w 2222776"/>
              <a:gd name="connsiteY1" fmla="*/ 1041400 h 1608667"/>
              <a:gd name="connsiteX2" fmla="*/ 448734 w 2222776"/>
              <a:gd name="connsiteY2" fmla="*/ 1371600 h 1608667"/>
              <a:gd name="connsiteX3" fmla="*/ 0 w 2222776"/>
              <a:gd name="connsiteY3" fmla="*/ 1608667 h 1608667"/>
            </a:gdLst>
            <a:ahLst/>
            <a:cxnLst>
              <a:cxn ang="0">
                <a:pos x="connsiteX0" y="connsiteY0"/>
              </a:cxn>
              <a:cxn ang="0">
                <a:pos x="connsiteX1" y="connsiteY1"/>
              </a:cxn>
              <a:cxn ang="0">
                <a:pos x="connsiteX2" y="connsiteY2"/>
              </a:cxn>
              <a:cxn ang="0">
                <a:pos x="connsiteX3" y="connsiteY3"/>
              </a:cxn>
            </a:cxnLst>
            <a:rect l="l" t="t" r="r" b="b"/>
            <a:pathLst>
              <a:path w="2222776" h="1608667">
                <a:moveTo>
                  <a:pt x="1913467" y="0"/>
                </a:moveTo>
                <a:cubicBezTo>
                  <a:pt x="2137128" y="406400"/>
                  <a:pt x="2360789" y="812800"/>
                  <a:pt x="2116667" y="1041400"/>
                </a:cubicBezTo>
                <a:cubicBezTo>
                  <a:pt x="1872545" y="1270000"/>
                  <a:pt x="801512" y="1277056"/>
                  <a:pt x="448734" y="1371600"/>
                </a:cubicBezTo>
                <a:cubicBezTo>
                  <a:pt x="95956" y="1466144"/>
                  <a:pt x="47978" y="1537405"/>
                  <a:pt x="0" y="1608667"/>
                </a:cubicBezTo>
              </a:path>
            </a:pathLst>
          </a:custGeom>
          <a:noFill/>
          <a:ln w="38100">
            <a:solidFill>
              <a:srgbClr val="00B0F0">
                <a:alpha val="40000"/>
              </a:srgb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p:cNvSpPr txBox="1"/>
          <p:nvPr/>
        </p:nvSpPr>
        <p:spPr>
          <a:xfrm rot="21041227">
            <a:off x="6299763" y="364733"/>
            <a:ext cx="2091384"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a:t>What does meters squared mean?</a:t>
            </a:r>
          </a:p>
        </p:txBody>
      </p:sp>
      <p:sp>
        <p:nvSpPr>
          <p:cNvPr id="24" name="TextBox 23"/>
          <p:cNvSpPr txBox="1"/>
          <p:nvPr/>
        </p:nvSpPr>
        <p:spPr>
          <a:xfrm rot="21421281">
            <a:off x="5558054" y="1174719"/>
            <a:ext cx="3292169"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a:t>This means that we can define acceleration in terms of position over time.</a:t>
            </a:r>
          </a:p>
        </p:txBody>
      </p:sp>
      <p:sp>
        <p:nvSpPr>
          <p:cNvPr id="25" name="TextBox 24"/>
          <p:cNvSpPr txBox="1"/>
          <p:nvPr/>
        </p:nvSpPr>
        <p:spPr>
          <a:xfrm rot="217631">
            <a:off x="5808355" y="2238767"/>
            <a:ext cx="294921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a:t>Very useful when we come to the programming part!</a:t>
            </a:r>
          </a:p>
        </p:txBody>
      </p:sp>
    </p:spTree>
    <p:extLst>
      <p:ext uri="{BB962C8B-B14F-4D97-AF65-F5344CB8AC3E}">
        <p14:creationId xmlns:p14="http://schemas.microsoft.com/office/powerpoint/2010/main" val="378953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20" grpId="0" animBg="1"/>
      <p:bldP spid="22"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6128" y="274098"/>
            <a:ext cx="7800583" cy="954107"/>
          </a:xfrm>
          <a:prstGeom prst="rect">
            <a:avLst/>
          </a:prstGeom>
          <a:noFill/>
        </p:spPr>
        <p:txBody>
          <a:bodyPr wrap="square" rtlCol="0">
            <a:spAutoFit/>
          </a:bodyPr>
          <a:lstStyle/>
          <a:p>
            <a:r>
              <a:rPr lang="en-SG" sz="2800" b="1"/>
              <a:t>What happens when a force is applied </a:t>
            </a:r>
            <a:r>
              <a:rPr lang="en-SG" sz="2800" b="1" i="1"/>
              <a:t>constantly</a:t>
            </a:r>
            <a:r>
              <a:rPr lang="en-SG" sz="2800" b="1"/>
              <a:t> to an object?</a:t>
            </a:r>
          </a:p>
        </p:txBody>
      </p:sp>
      <p:pic>
        <p:nvPicPr>
          <p:cNvPr id="2" name="Picture 1"/>
          <p:cNvPicPr>
            <a:picLocks noChangeAspect="1"/>
          </p:cNvPicPr>
          <p:nvPr/>
        </p:nvPicPr>
        <p:blipFill>
          <a:blip r:embed="rId2"/>
          <a:stretch>
            <a:fillRect/>
          </a:stretch>
        </p:blipFill>
        <p:spPr>
          <a:xfrm>
            <a:off x="1549252" y="2357228"/>
            <a:ext cx="6045497" cy="2318162"/>
          </a:xfrm>
          <a:prstGeom prst="rect">
            <a:avLst/>
          </a:prstGeom>
        </p:spPr>
      </p:pic>
      <p:pic>
        <p:nvPicPr>
          <p:cNvPr id="3" name="Picture 2"/>
          <p:cNvPicPr>
            <a:picLocks noChangeAspect="1"/>
          </p:cNvPicPr>
          <p:nvPr/>
        </p:nvPicPr>
        <p:blipFill>
          <a:blip r:embed="rId3"/>
          <a:stretch>
            <a:fillRect/>
          </a:stretch>
        </p:blipFill>
        <p:spPr>
          <a:xfrm>
            <a:off x="2523309" y="1067117"/>
            <a:ext cx="3423222" cy="1414990"/>
          </a:xfrm>
          <a:prstGeom prst="rect">
            <a:avLst/>
          </a:prstGeom>
        </p:spPr>
      </p:pic>
      <p:grpSp>
        <p:nvGrpSpPr>
          <p:cNvPr id="32" name="Group 31"/>
          <p:cNvGrpSpPr/>
          <p:nvPr/>
        </p:nvGrpSpPr>
        <p:grpSpPr>
          <a:xfrm>
            <a:off x="788686" y="4983167"/>
            <a:ext cx="7577813" cy="1406022"/>
            <a:chOff x="744066" y="4848943"/>
            <a:chExt cx="7577813" cy="1406022"/>
          </a:xfrm>
        </p:grpSpPr>
        <p:sp>
          <p:nvSpPr>
            <p:cNvPr id="33" name="Rectangle 32"/>
            <p:cNvSpPr/>
            <p:nvPr/>
          </p:nvSpPr>
          <p:spPr>
            <a:xfrm>
              <a:off x="744066" y="4848943"/>
              <a:ext cx="7577813" cy="14060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p:cNvSpPr txBox="1"/>
            <p:nvPr/>
          </p:nvSpPr>
          <p:spPr>
            <a:xfrm>
              <a:off x="833309" y="4848943"/>
              <a:ext cx="7488570" cy="1200329"/>
            </a:xfrm>
            <a:prstGeom prst="rect">
              <a:avLst/>
            </a:prstGeom>
            <a:noFill/>
          </p:spPr>
          <p:txBody>
            <a:bodyPr wrap="square" rtlCol="0">
              <a:spAutoFit/>
            </a:bodyPr>
            <a:lstStyle/>
            <a:p>
              <a:r>
                <a:rPr lang="en-SG" sz="2400"/>
                <a:t>Newton's second law says that when a constant force acts on a </a:t>
              </a:r>
              <a:r>
                <a:rPr lang="en-SG" sz="2400">
                  <a:solidFill>
                    <a:srgbClr val="FF0000"/>
                  </a:solidFill>
                </a:rPr>
                <a:t>massive</a:t>
              </a:r>
              <a:r>
                <a:rPr lang="en-SG" sz="2400"/>
                <a:t> body, it causes it to accelerate, i.e., to change its velocity, at a constant rate.</a:t>
              </a:r>
              <a:endParaRPr lang="en-SG" sz="2400" b="1"/>
            </a:p>
          </p:txBody>
        </p:sp>
        <p:sp>
          <p:nvSpPr>
            <p:cNvPr id="35" name="Rectangle 34"/>
            <p:cNvSpPr/>
            <p:nvPr/>
          </p:nvSpPr>
          <p:spPr>
            <a:xfrm>
              <a:off x="4190300" y="5977966"/>
              <a:ext cx="4064467" cy="276999"/>
            </a:xfrm>
            <a:prstGeom prst="rect">
              <a:avLst/>
            </a:prstGeom>
          </p:spPr>
          <p:txBody>
            <a:bodyPr wrap="square">
              <a:spAutoFit/>
            </a:bodyPr>
            <a:lstStyle/>
            <a:p>
              <a:r>
                <a:rPr lang="en-SG" sz="1200">
                  <a:solidFill>
                    <a:schemeClr val="bg1">
                      <a:lumMod val="65000"/>
                    </a:schemeClr>
                  </a:solidFill>
                </a:rPr>
                <a:t>https://www.livescience.com/46560-newton-second-law.html</a:t>
              </a:r>
            </a:p>
          </p:txBody>
        </p:sp>
      </p:grpSp>
      <p:sp>
        <p:nvSpPr>
          <p:cNvPr id="36" name="TextBox 35"/>
          <p:cNvSpPr txBox="1"/>
          <p:nvPr/>
        </p:nvSpPr>
        <p:spPr>
          <a:xfrm>
            <a:off x="834784" y="6389189"/>
            <a:ext cx="5779930" cy="307777"/>
          </a:xfrm>
          <a:prstGeom prst="rect">
            <a:avLst/>
          </a:prstGeom>
          <a:noFill/>
        </p:spPr>
        <p:txBody>
          <a:bodyPr wrap="square" rtlCol="0">
            <a:spAutoFit/>
          </a:bodyPr>
          <a:lstStyle/>
          <a:p>
            <a:r>
              <a:rPr lang="en-SG" sz="1400" b="1">
                <a:solidFill>
                  <a:srgbClr val="FF0000"/>
                </a:solidFill>
              </a:rPr>
              <a:t>Note: here, “massive” doesn’t mean huge– it means a body which has mass</a:t>
            </a:r>
          </a:p>
        </p:txBody>
      </p:sp>
    </p:spTree>
    <p:extLst>
      <p:ext uri="{BB962C8B-B14F-4D97-AF65-F5344CB8AC3E}">
        <p14:creationId xmlns:p14="http://schemas.microsoft.com/office/powerpoint/2010/main" val="347416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4937" y="204102"/>
            <a:ext cx="7624414" cy="954107"/>
          </a:xfrm>
          <a:prstGeom prst="rect">
            <a:avLst/>
          </a:prstGeom>
          <a:noFill/>
        </p:spPr>
        <p:txBody>
          <a:bodyPr wrap="square" rtlCol="0">
            <a:spAutoFit/>
          </a:bodyPr>
          <a:lstStyle/>
          <a:p>
            <a:r>
              <a:rPr lang="en-SG" sz="2800" b="1"/>
              <a:t>An object moves under the influence of </a:t>
            </a:r>
            <a:r>
              <a:rPr lang="en-SG" sz="2800" b="1" i="1"/>
              <a:t>all</a:t>
            </a:r>
            <a:r>
              <a:rPr lang="en-SG" sz="2800" b="1"/>
              <a:t> forces acting on it.</a:t>
            </a:r>
          </a:p>
        </p:txBody>
      </p:sp>
      <p:sp>
        <p:nvSpPr>
          <p:cNvPr id="10" name="TextBox 9"/>
          <p:cNvSpPr txBox="1"/>
          <p:nvPr/>
        </p:nvSpPr>
        <p:spPr>
          <a:xfrm>
            <a:off x="1510020" y="1253105"/>
            <a:ext cx="6006516" cy="830997"/>
          </a:xfrm>
          <a:prstGeom prst="rect">
            <a:avLst/>
          </a:prstGeom>
          <a:noFill/>
        </p:spPr>
        <p:txBody>
          <a:bodyPr wrap="square" rtlCol="0">
            <a:spAutoFit/>
          </a:bodyPr>
          <a:lstStyle/>
          <a:p>
            <a:r>
              <a:rPr lang="en-SG" sz="4800" b="1"/>
              <a:t>F</a:t>
            </a:r>
            <a:r>
              <a:rPr lang="en-SG" sz="4800" b="1" baseline="-25000"/>
              <a:t>total</a:t>
            </a:r>
            <a:r>
              <a:rPr lang="en-SG" sz="4800" b="1"/>
              <a:t> = F</a:t>
            </a:r>
            <a:r>
              <a:rPr lang="en-SG" sz="4800" b="1" baseline="-25000"/>
              <a:t>1</a:t>
            </a:r>
            <a:r>
              <a:rPr lang="en-SG" sz="4800" b="1"/>
              <a:t> + F</a:t>
            </a:r>
            <a:r>
              <a:rPr lang="en-SG" sz="4800" b="1" baseline="-25000"/>
              <a:t>2 </a:t>
            </a:r>
            <a:r>
              <a:rPr lang="en-SG" sz="4800" b="1"/>
              <a:t>+ F</a:t>
            </a:r>
            <a:r>
              <a:rPr lang="en-SG" sz="4800" b="1" baseline="-25000"/>
              <a:t>3 </a:t>
            </a:r>
            <a:r>
              <a:rPr lang="en-SG" sz="4800" b="1"/>
              <a:t>… +F</a:t>
            </a:r>
            <a:r>
              <a:rPr lang="en-SG" sz="4800" b="1" baseline="-25000"/>
              <a:t>n</a:t>
            </a:r>
            <a:r>
              <a:rPr lang="en-SG" sz="4800" b="1"/>
              <a:t> </a:t>
            </a:r>
          </a:p>
        </p:txBody>
      </p:sp>
      <p:pic>
        <p:nvPicPr>
          <p:cNvPr id="15" name="Picture 14"/>
          <p:cNvPicPr>
            <a:picLocks noChangeAspect="1"/>
          </p:cNvPicPr>
          <p:nvPr/>
        </p:nvPicPr>
        <p:blipFill>
          <a:blip r:embed="rId2"/>
          <a:stretch>
            <a:fillRect/>
          </a:stretch>
        </p:blipFill>
        <p:spPr>
          <a:xfrm>
            <a:off x="4876090" y="4403302"/>
            <a:ext cx="3804961" cy="1314739"/>
          </a:xfrm>
          <a:prstGeom prst="rect">
            <a:avLst/>
          </a:prstGeom>
        </p:spPr>
      </p:pic>
      <p:pic>
        <p:nvPicPr>
          <p:cNvPr id="19" name="Picture 18"/>
          <p:cNvPicPr>
            <a:picLocks noChangeAspect="1"/>
          </p:cNvPicPr>
          <p:nvPr/>
        </p:nvPicPr>
        <p:blipFill rotWithShape="1">
          <a:blip r:embed="rId3"/>
          <a:srcRect t="11432"/>
          <a:stretch/>
        </p:blipFill>
        <p:spPr>
          <a:xfrm>
            <a:off x="703278" y="2563687"/>
            <a:ext cx="3810000" cy="3796259"/>
          </a:xfrm>
          <a:prstGeom prst="rect">
            <a:avLst/>
          </a:prstGeom>
        </p:spPr>
      </p:pic>
      <p:sp>
        <p:nvSpPr>
          <p:cNvPr id="20" name="TextBox 19"/>
          <p:cNvSpPr txBox="1"/>
          <p:nvPr/>
        </p:nvSpPr>
        <p:spPr>
          <a:xfrm>
            <a:off x="1885517" y="3751502"/>
            <a:ext cx="788564" cy="830997"/>
          </a:xfrm>
          <a:prstGeom prst="rect">
            <a:avLst/>
          </a:prstGeom>
          <a:noFill/>
        </p:spPr>
        <p:txBody>
          <a:bodyPr wrap="square" rtlCol="0">
            <a:spAutoFit/>
          </a:bodyPr>
          <a:lstStyle/>
          <a:p>
            <a:r>
              <a:rPr lang="en-SG" sz="4800" b="1">
                <a:solidFill>
                  <a:srgbClr val="FF5DFF"/>
                </a:solidFill>
              </a:rPr>
              <a:t>F</a:t>
            </a:r>
            <a:r>
              <a:rPr lang="en-SG" sz="4800" b="1" baseline="-25000">
                <a:solidFill>
                  <a:srgbClr val="FF5DFF"/>
                </a:solidFill>
              </a:rPr>
              <a:t>2</a:t>
            </a:r>
            <a:endParaRPr lang="en-SG" sz="4800" b="1">
              <a:solidFill>
                <a:srgbClr val="FF5DFF"/>
              </a:solidFill>
            </a:endParaRPr>
          </a:p>
        </p:txBody>
      </p:sp>
      <p:cxnSp>
        <p:nvCxnSpPr>
          <p:cNvPr id="22" name="Straight Arrow Connector 21"/>
          <p:cNvCxnSpPr/>
          <p:nvPr/>
        </p:nvCxnSpPr>
        <p:spPr>
          <a:xfrm>
            <a:off x="2531468" y="4200556"/>
            <a:ext cx="679509" cy="0"/>
          </a:xfrm>
          <a:prstGeom prst="straightConnector1">
            <a:avLst/>
          </a:prstGeom>
          <a:ln w="76200">
            <a:solidFill>
              <a:srgbClr val="FF5D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94729" y="2658583"/>
            <a:ext cx="788564" cy="830997"/>
          </a:xfrm>
          <a:prstGeom prst="rect">
            <a:avLst/>
          </a:prstGeom>
          <a:noFill/>
        </p:spPr>
        <p:txBody>
          <a:bodyPr wrap="square" rtlCol="0">
            <a:spAutoFit/>
          </a:bodyPr>
          <a:lstStyle/>
          <a:p>
            <a:r>
              <a:rPr lang="en-SG" sz="4800" b="1">
                <a:solidFill>
                  <a:srgbClr val="FF5DFF"/>
                </a:solidFill>
              </a:rPr>
              <a:t>F</a:t>
            </a:r>
            <a:r>
              <a:rPr lang="en-SG" sz="4800" b="1" baseline="-25000">
                <a:solidFill>
                  <a:srgbClr val="FF5DFF"/>
                </a:solidFill>
              </a:rPr>
              <a:t>3</a:t>
            </a:r>
            <a:endParaRPr lang="en-SG" sz="4800" b="1">
              <a:solidFill>
                <a:srgbClr val="FF5DFF"/>
              </a:solidFill>
            </a:endParaRPr>
          </a:p>
        </p:txBody>
      </p:sp>
      <p:cxnSp>
        <p:nvCxnSpPr>
          <p:cNvPr id="25" name="Straight Arrow Connector 24"/>
          <p:cNvCxnSpPr/>
          <p:nvPr/>
        </p:nvCxnSpPr>
        <p:spPr>
          <a:xfrm rot="5400000">
            <a:off x="3468522" y="3860801"/>
            <a:ext cx="679509" cy="0"/>
          </a:xfrm>
          <a:prstGeom prst="straightConnector1">
            <a:avLst/>
          </a:prstGeom>
          <a:ln w="76200">
            <a:solidFill>
              <a:srgbClr val="FF5DFF"/>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93887" y="2802806"/>
            <a:ext cx="1196628" cy="523220"/>
          </a:xfrm>
          <a:prstGeom prst="rect">
            <a:avLst/>
          </a:prstGeom>
          <a:noFill/>
        </p:spPr>
        <p:txBody>
          <a:bodyPr wrap="square" rtlCol="0">
            <a:spAutoFit/>
          </a:bodyPr>
          <a:lstStyle/>
          <a:p>
            <a:r>
              <a:rPr lang="en-SG" sz="2800" b="1">
                <a:solidFill>
                  <a:srgbClr val="FF5DFF"/>
                </a:solidFill>
              </a:rPr>
              <a:t>gravity</a:t>
            </a:r>
          </a:p>
        </p:txBody>
      </p:sp>
      <p:sp>
        <p:nvSpPr>
          <p:cNvPr id="27" name="TextBox 26"/>
          <p:cNvSpPr txBox="1"/>
          <p:nvPr/>
        </p:nvSpPr>
        <p:spPr>
          <a:xfrm>
            <a:off x="922290" y="3352086"/>
            <a:ext cx="788564" cy="830997"/>
          </a:xfrm>
          <a:prstGeom prst="rect">
            <a:avLst/>
          </a:prstGeom>
          <a:noFill/>
        </p:spPr>
        <p:txBody>
          <a:bodyPr wrap="square" rtlCol="0">
            <a:spAutoFit/>
          </a:bodyPr>
          <a:lstStyle/>
          <a:p>
            <a:r>
              <a:rPr lang="en-SG" sz="4800" b="1">
                <a:solidFill>
                  <a:srgbClr val="FF5DFF"/>
                </a:solidFill>
              </a:rPr>
              <a:t>F</a:t>
            </a:r>
            <a:r>
              <a:rPr lang="en-SG" sz="4800" b="1" baseline="-25000">
                <a:solidFill>
                  <a:srgbClr val="FF5DFF"/>
                </a:solidFill>
              </a:rPr>
              <a:t>1</a:t>
            </a:r>
            <a:endParaRPr lang="en-SG" sz="4800" b="1">
              <a:solidFill>
                <a:srgbClr val="FF5DFF"/>
              </a:solidFill>
            </a:endParaRPr>
          </a:p>
        </p:txBody>
      </p:sp>
      <p:cxnSp>
        <p:nvCxnSpPr>
          <p:cNvPr id="28" name="Straight Arrow Connector 27"/>
          <p:cNvCxnSpPr/>
          <p:nvPr/>
        </p:nvCxnSpPr>
        <p:spPr>
          <a:xfrm rot="5400000">
            <a:off x="1074278" y="3149826"/>
            <a:ext cx="679509" cy="0"/>
          </a:xfrm>
          <a:prstGeom prst="straightConnector1">
            <a:avLst/>
          </a:prstGeom>
          <a:ln w="76200">
            <a:solidFill>
              <a:srgbClr val="FF5D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21148652">
            <a:off x="5685437" y="5470582"/>
            <a:ext cx="2186264"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000" b="1">
                <a:solidFill>
                  <a:schemeClr val="bg1"/>
                </a:solidFill>
              </a:rPr>
              <a:t>What will happen?</a:t>
            </a:r>
          </a:p>
        </p:txBody>
      </p:sp>
    </p:spTree>
    <p:extLst>
      <p:ext uri="{BB962C8B-B14F-4D97-AF65-F5344CB8AC3E}">
        <p14:creationId xmlns:p14="http://schemas.microsoft.com/office/powerpoint/2010/main" val="1639939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655890" y="1530691"/>
            <a:ext cx="3731369" cy="257959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499768" y="271214"/>
            <a:ext cx="7973111" cy="954107"/>
          </a:xfrm>
          <a:prstGeom prst="rect">
            <a:avLst/>
          </a:prstGeom>
          <a:noFill/>
        </p:spPr>
        <p:txBody>
          <a:bodyPr wrap="square" rtlCol="0">
            <a:spAutoFit/>
          </a:bodyPr>
          <a:lstStyle/>
          <a:p>
            <a:r>
              <a:rPr lang="en-SG" sz="2800" b="1">
                <a:latin typeface="MinionPro-Regular"/>
              </a:rPr>
              <a:t>In 3D, the force and acceleration vectors have </a:t>
            </a:r>
            <a:r>
              <a:rPr lang="en-SG" sz="2800" b="1" i="1">
                <a:latin typeface="MinionPro-Italic"/>
              </a:rPr>
              <a:t>x</a:t>
            </a:r>
            <a:r>
              <a:rPr lang="en-SG" sz="2800" b="1">
                <a:latin typeface="MinionPro-Regular"/>
              </a:rPr>
              <a:t>, </a:t>
            </a:r>
            <a:r>
              <a:rPr lang="en-SG" sz="2800" b="1" i="1">
                <a:latin typeface="MinionPro-Italic"/>
              </a:rPr>
              <a:t>y</a:t>
            </a:r>
            <a:r>
              <a:rPr lang="en-SG" sz="2800" b="1">
                <a:latin typeface="MinionPro-Regular"/>
              </a:rPr>
              <a:t>, </a:t>
            </a:r>
            <a:r>
              <a:rPr lang="en-SG" sz="2800" b="1" i="1">
                <a:latin typeface="MinionPro-Italic"/>
              </a:rPr>
              <a:t>z </a:t>
            </a:r>
            <a:r>
              <a:rPr lang="en-SG" sz="2800" b="1">
                <a:latin typeface="MinionPro-Regular"/>
              </a:rPr>
              <a:t>components</a:t>
            </a:r>
            <a:endParaRPr lang="en-SG" sz="2800" b="1"/>
          </a:p>
        </p:txBody>
      </p:sp>
      <p:pic>
        <p:nvPicPr>
          <p:cNvPr id="13" name="Picture 12"/>
          <p:cNvPicPr>
            <a:picLocks noChangeAspect="1"/>
          </p:cNvPicPr>
          <p:nvPr/>
        </p:nvPicPr>
        <p:blipFill>
          <a:blip r:embed="rId2"/>
          <a:stretch>
            <a:fillRect/>
          </a:stretch>
        </p:blipFill>
        <p:spPr>
          <a:xfrm>
            <a:off x="775999" y="2262660"/>
            <a:ext cx="3533775" cy="1085850"/>
          </a:xfrm>
          <a:prstGeom prst="rect">
            <a:avLst/>
          </a:prstGeom>
        </p:spPr>
      </p:pic>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5020952" y="1724170"/>
            <a:ext cx="2814366" cy="2162830"/>
          </a:xfrm>
          <a:prstGeom prst="rect">
            <a:avLst/>
          </a:prstGeom>
        </p:spPr>
      </p:pic>
      <p:sp>
        <p:nvSpPr>
          <p:cNvPr id="11" name="TextBox 10"/>
          <p:cNvSpPr txBox="1"/>
          <p:nvPr/>
        </p:nvSpPr>
        <p:spPr>
          <a:xfrm>
            <a:off x="558492" y="5756613"/>
            <a:ext cx="7100658" cy="523220"/>
          </a:xfrm>
          <a:prstGeom prst="rect">
            <a:avLst/>
          </a:prstGeom>
          <a:noFill/>
        </p:spPr>
        <p:txBody>
          <a:bodyPr wrap="square" rtlCol="0">
            <a:spAutoFit/>
          </a:bodyPr>
          <a:lstStyle/>
          <a:p>
            <a:r>
              <a:rPr lang="en-SG" sz="2800" b="1">
                <a:latin typeface="MinionPro-Regular"/>
              </a:rPr>
              <a:t>In 2D, there will only be </a:t>
            </a:r>
            <a:r>
              <a:rPr lang="en-SG" sz="2800" b="1" i="1">
                <a:latin typeface="MinionPro-Italic"/>
              </a:rPr>
              <a:t>x</a:t>
            </a:r>
            <a:r>
              <a:rPr lang="en-SG" sz="2800" b="1">
                <a:latin typeface="MinionPro-Regular"/>
              </a:rPr>
              <a:t>, </a:t>
            </a:r>
            <a:r>
              <a:rPr lang="en-SG" sz="2800" b="1" i="1">
                <a:latin typeface="MinionPro-Italic"/>
              </a:rPr>
              <a:t>y</a:t>
            </a:r>
            <a:r>
              <a:rPr lang="en-SG" sz="2800" b="1">
                <a:latin typeface="MinionPro-Regular"/>
              </a:rPr>
              <a:t> components</a:t>
            </a:r>
            <a:endParaRPr lang="en-SG" sz="2800" b="1"/>
          </a:p>
        </p:txBody>
      </p:sp>
      <p:sp>
        <p:nvSpPr>
          <p:cNvPr id="18" name="TextBox 17"/>
          <p:cNvSpPr txBox="1"/>
          <p:nvPr/>
        </p:nvSpPr>
        <p:spPr>
          <a:xfrm>
            <a:off x="558491" y="4517787"/>
            <a:ext cx="7914387" cy="954107"/>
          </a:xfrm>
          <a:prstGeom prst="rect">
            <a:avLst/>
          </a:prstGeom>
          <a:noFill/>
        </p:spPr>
        <p:txBody>
          <a:bodyPr wrap="square" rtlCol="0">
            <a:spAutoFit/>
          </a:bodyPr>
          <a:lstStyle/>
          <a:p>
            <a:r>
              <a:rPr lang="en-SG" sz="2800" b="1">
                <a:latin typeface="MinionPro-Regular"/>
              </a:rPr>
              <a:t>This is generally true of most properties, e.g. velocity, displacement, momentum …</a:t>
            </a:r>
            <a:endParaRPr lang="en-SG" sz="2800" b="1"/>
          </a:p>
        </p:txBody>
      </p:sp>
    </p:spTree>
    <p:extLst>
      <p:ext uri="{BB962C8B-B14F-4D97-AF65-F5344CB8AC3E}">
        <p14:creationId xmlns:p14="http://schemas.microsoft.com/office/powerpoint/2010/main" val="372618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09694" y="1126766"/>
            <a:ext cx="2044535" cy="923329"/>
          </a:xfrm>
          <a:prstGeom prst="rect">
            <a:avLst/>
          </a:prstGeom>
          <a:noFill/>
        </p:spPr>
        <p:txBody>
          <a:bodyPr wrap="none" rtlCol="0">
            <a:spAutoFit/>
          </a:bodyPr>
          <a:lstStyle/>
          <a:p>
            <a:r>
              <a:rPr lang="en-SG" sz="5400" b="1"/>
              <a:t>SUVAT</a:t>
            </a:r>
          </a:p>
        </p:txBody>
      </p:sp>
      <p:grpSp>
        <p:nvGrpSpPr>
          <p:cNvPr id="19" name="Group 18"/>
          <p:cNvGrpSpPr/>
          <p:nvPr/>
        </p:nvGrpSpPr>
        <p:grpSpPr>
          <a:xfrm>
            <a:off x="536895" y="1298021"/>
            <a:ext cx="4395832" cy="5016961"/>
            <a:chOff x="604007" y="1551619"/>
            <a:chExt cx="4395832" cy="5016961"/>
          </a:xfrm>
        </p:grpSpPr>
        <p:sp>
          <p:nvSpPr>
            <p:cNvPr id="18" name="Rectangle 17"/>
            <p:cNvSpPr/>
            <p:nvPr/>
          </p:nvSpPr>
          <p:spPr>
            <a:xfrm>
              <a:off x="604007" y="1551619"/>
              <a:ext cx="4395832" cy="501696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830248" y="1678849"/>
              <a:ext cx="3943350" cy="4762500"/>
            </a:xfrm>
            <a:prstGeom prst="rect">
              <a:avLst/>
            </a:prstGeom>
          </p:spPr>
        </p:pic>
      </p:grpSp>
      <p:sp>
        <p:nvSpPr>
          <p:cNvPr id="20" name="TextBox 19"/>
          <p:cNvSpPr txBox="1"/>
          <p:nvPr/>
        </p:nvSpPr>
        <p:spPr>
          <a:xfrm>
            <a:off x="5473598" y="5479865"/>
            <a:ext cx="3116728" cy="707886"/>
          </a:xfrm>
          <a:prstGeom prst="rect">
            <a:avLst/>
          </a:prstGeom>
          <a:noFill/>
        </p:spPr>
        <p:txBody>
          <a:bodyPr wrap="square" rtlCol="0">
            <a:spAutoFit/>
          </a:bodyPr>
          <a:lstStyle/>
          <a:p>
            <a:r>
              <a:rPr lang="en-SG" sz="2000" b="1"/>
              <a:t>Only use when acceleration is constant</a:t>
            </a:r>
          </a:p>
        </p:txBody>
      </p:sp>
      <p:sp>
        <p:nvSpPr>
          <p:cNvPr id="21" name="TextBox 20"/>
          <p:cNvSpPr txBox="1"/>
          <p:nvPr/>
        </p:nvSpPr>
        <p:spPr>
          <a:xfrm>
            <a:off x="5473598" y="2803777"/>
            <a:ext cx="3116728" cy="2246769"/>
          </a:xfrm>
          <a:prstGeom prst="rect">
            <a:avLst/>
          </a:prstGeom>
          <a:noFill/>
        </p:spPr>
        <p:txBody>
          <a:bodyPr wrap="square" rtlCol="0">
            <a:spAutoFit/>
          </a:bodyPr>
          <a:lstStyle/>
          <a:p>
            <a:r>
              <a:rPr lang="en-SG" sz="2800" b="1"/>
              <a:t>s – displacement</a:t>
            </a:r>
          </a:p>
          <a:p>
            <a:r>
              <a:rPr lang="en-SG" sz="2800" b="1"/>
              <a:t>u – initial velocity</a:t>
            </a:r>
          </a:p>
          <a:p>
            <a:r>
              <a:rPr lang="en-SG" sz="2800" b="1"/>
              <a:t>v – final velocity</a:t>
            </a:r>
          </a:p>
          <a:p>
            <a:r>
              <a:rPr lang="en-SG" sz="2800" b="1"/>
              <a:t>a – acceleration</a:t>
            </a:r>
          </a:p>
          <a:p>
            <a:r>
              <a:rPr lang="en-SG" sz="2800" b="1"/>
              <a:t>t – time</a:t>
            </a:r>
          </a:p>
        </p:txBody>
      </p:sp>
      <p:grpSp>
        <p:nvGrpSpPr>
          <p:cNvPr id="25" name="Group 24"/>
          <p:cNvGrpSpPr/>
          <p:nvPr/>
        </p:nvGrpSpPr>
        <p:grpSpPr>
          <a:xfrm>
            <a:off x="5780015" y="2116587"/>
            <a:ext cx="2743200" cy="784608"/>
            <a:chOff x="5780015" y="1916647"/>
            <a:chExt cx="2743200" cy="784608"/>
          </a:xfrm>
        </p:grpSpPr>
        <p:sp>
          <p:nvSpPr>
            <p:cNvPr id="22" name="TextBox 21"/>
            <p:cNvSpPr txBox="1"/>
            <p:nvPr/>
          </p:nvSpPr>
          <p:spPr>
            <a:xfrm>
              <a:off x="5780015" y="1916647"/>
              <a:ext cx="2743200" cy="400110"/>
            </a:xfrm>
            <a:prstGeom prst="rect">
              <a:avLst/>
            </a:prstGeom>
            <a:noFill/>
          </p:spPr>
          <p:txBody>
            <a:bodyPr wrap="square" rtlCol="0">
              <a:spAutoFit/>
            </a:bodyPr>
            <a:lstStyle/>
            <a:p>
              <a:r>
                <a:rPr lang="en-SG" sz="2000" b="1">
                  <a:solidFill>
                    <a:schemeClr val="bg1">
                      <a:lumMod val="65000"/>
                    </a:schemeClr>
                  </a:solidFill>
                </a:rPr>
                <a:t>s from the latin </a:t>
              </a:r>
              <a:r>
                <a:rPr lang="en-SG" sz="2000" b="1" i="1">
                  <a:solidFill>
                    <a:schemeClr val="bg1">
                      <a:lumMod val="50000"/>
                    </a:schemeClr>
                  </a:solidFill>
                </a:rPr>
                <a:t>spatium</a:t>
              </a:r>
            </a:p>
          </p:txBody>
        </p:sp>
        <p:cxnSp>
          <p:nvCxnSpPr>
            <p:cNvPr id="24" name="Straight Arrow Connector 23"/>
            <p:cNvCxnSpPr/>
            <p:nvPr/>
          </p:nvCxnSpPr>
          <p:spPr>
            <a:xfrm flipH="1">
              <a:off x="5780015" y="2316757"/>
              <a:ext cx="75579" cy="38449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674245" y="78054"/>
            <a:ext cx="6064481" cy="923330"/>
          </a:xfrm>
          <a:prstGeom prst="rect">
            <a:avLst/>
          </a:prstGeom>
          <a:noFill/>
        </p:spPr>
        <p:txBody>
          <a:bodyPr wrap="none" rtlCol="0">
            <a:spAutoFit/>
          </a:bodyPr>
          <a:lstStyle/>
          <a:p>
            <a:r>
              <a:rPr lang="en-SG" sz="5400" b="1"/>
              <a:t>Kinematic equations</a:t>
            </a:r>
          </a:p>
        </p:txBody>
      </p:sp>
      <p:sp>
        <p:nvSpPr>
          <p:cNvPr id="2" name="Rectangle 1"/>
          <p:cNvSpPr/>
          <p:nvPr/>
        </p:nvSpPr>
        <p:spPr>
          <a:xfrm>
            <a:off x="6247170" y="6586157"/>
            <a:ext cx="2856872" cy="261610"/>
          </a:xfrm>
          <a:prstGeom prst="rect">
            <a:avLst/>
          </a:prstGeom>
        </p:spPr>
        <p:txBody>
          <a:bodyPr wrap="none">
            <a:spAutoFit/>
          </a:bodyPr>
          <a:lstStyle/>
          <a:p>
            <a:r>
              <a:rPr lang="en-SG" sz="1100">
                <a:solidFill>
                  <a:schemeClr val="bg1">
                    <a:lumMod val="65000"/>
                  </a:schemeClr>
                </a:solidFill>
              </a:rPr>
              <a:t>http://physicsforidiots.com/physics/dynamics/</a:t>
            </a:r>
          </a:p>
        </p:txBody>
      </p:sp>
    </p:spTree>
    <p:extLst>
      <p:ext uri="{BB962C8B-B14F-4D97-AF65-F5344CB8AC3E}">
        <p14:creationId xmlns:p14="http://schemas.microsoft.com/office/powerpoint/2010/main" val="206622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5036C2B-C33F-478B-B863-2FBEA49BCDDA}"/>
              </a:ext>
            </a:extLst>
          </p:cNvPr>
          <p:cNvSpPr txBox="1"/>
          <p:nvPr/>
        </p:nvSpPr>
        <p:spPr>
          <a:xfrm>
            <a:off x="5179669" y="648929"/>
            <a:ext cx="3837910"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3200" b="1" i="0" u="none" strike="noStrike" kern="1200" cap="none" spc="0" normalizeH="0" baseline="0" noProof="0">
                <a:ln>
                  <a:noFill/>
                </a:ln>
                <a:solidFill>
                  <a:srgbClr val="FF0000"/>
                </a:solidFill>
                <a:effectLst/>
                <a:uLnTx/>
                <a:uFillTx/>
                <a:latin typeface="Calibri" panose="020F0502020204030204"/>
                <a:ea typeface="+mn-ea"/>
                <a:cs typeface="+mn-cs"/>
              </a:rPr>
              <a:t>P</a:t>
            </a:r>
            <a:r>
              <a:rPr kumimoji="0" lang="en-SG" sz="3200" b="1" i="0" u="none" strike="noStrike" kern="1200" cap="none" spc="0" normalizeH="0" baseline="-25000" noProof="0">
                <a:ln>
                  <a:noFill/>
                </a:ln>
                <a:solidFill>
                  <a:srgbClr val="FF0000"/>
                </a:solidFill>
                <a:effectLst/>
                <a:uLnTx/>
                <a:uFillTx/>
                <a:latin typeface="Calibri" panose="020F0502020204030204"/>
                <a:ea typeface="+mn-ea"/>
                <a:cs typeface="+mn-cs"/>
              </a:rPr>
              <a:t>1</a:t>
            </a:r>
            <a:r>
              <a:rPr kumimoji="0" lang="en-SG" sz="3200" b="1"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SG" sz="3200" b="1" i="0" u="none" strike="noStrike" kern="1200" cap="none" spc="0" normalizeH="0" baseline="0" noProof="0">
                <a:ln>
                  <a:noFill/>
                </a:ln>
                <a:solidFill>
                  <a:srgbClr val="00B050"/>
                </a:solidFill>
                <a:effectLst/>
                <a:uLnTx/>
                <a:uFillTx/>
                <a:latin typeface="Calibri" panose="020F0502020204030204"/>
                <a:ea typeface="+mn-ea"/>
                <a:cs typeface="+mn-cs"/>
              </a:rPr>
              <a:t>P</a:t>
            </a:r>
            <a:r>
              <a:rPr kumimoji="0" lang="en-SG" sz="3200" b="1" i="0" u="none" strike="noStrike" kern="1200" cap="none" spc="0" normalizeH="0" baseline="-25000" noProof="0">
                <a:ln>
                  <a:noFill/>
                </a:ln>
                <a:solidFill>
                  <a:srgbClr val="00B050"/>
                </a:solidFill>
                <a:effectLst/>
                <a:uLnTx/>
                <a:uFillTx/>
                <a:latin typeface="Calibri" panose="020F0502020204030204"/>
                <a:ea typeface="+mn-ea"/>
                <a:cs typeface="+mn-cs"/>
              </a:rPr>
              <a:t>0</a:t>
            </a:r>
            <a:r>
              <a:rPr kumimoji="0" lang="en-SG" sz="3200" b="1"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n-SG" sz="3200" b="1" i="0" u="none" strike="noStrike" kern="1200" cap="none" spc="0" normalizeH="0" baseline="0" noProof="0">
                <a:ln>
                  <a:noFill/>
                </a:ln>
                <a:solidFill>
                  <a:srgbClr val="0070C0"/>
                </a:solidFill>
                <a:effectLst/>
                <a:uLnTx/>
                <a:uFillTx/>
                <a:latin typeface="Calibri" panose="020F0502020204030204"/>
                <a:ea typeface="+mn-ea"/>
                <a:cs typeface="+mn-cs"/>
              </a:rPr>
              <a:t>v</a:t>
            </a:r>
            <a:r>
              <a:rPr kumimoji="0" lang="en-SG" sz="3200" b="1" i="0" u="none" strike="noStrike" kern="1200" cap="none" spc="0" normalizeH="0" baseline="-25000" noProof="0">
                <a:ln>
                  <a:noFill/>
                </a:ln>
                <a:solidFill>
                  <a:srgbClr val="0070C0"/>
                </a:solidFill>
                <a:effectLst/>
                <a:uLnTx/>
                <a:uFillTx/>
                <a:latin typeface="Calibri" panose="020F0502020204030204"/>
                <a:ea typeface="+mn-ea"/>
                <a:cs typeface="+mn-cs"/>
              </a:rPr>
              <a:t>0</a:t>
            </a:r>
            <a:r>
              <a:rPr kumimoji="0" lang="en-SG" sz="3200" b="1" i="0" u="none" strike="noStrike" kern="1200" cap="none" spc="0" normalizeH="0" baseline="0" noProof="0">
                <a:ln>
                  <a:noFill/>
                </a:ln>
                <a:solidFill>
                  <a:prstClr val="black"/>
                </a:solidFill>
                <a:effectLst/>
                <a:uLnTx/>
                <a:uFillTx/>
                <a:latin typeface="Calibri" panose="020F0502020204030204"/>
                <a:ea typeface="+mn-ea"/>
                <a:cs typeface="+mn-cs"/>
              </a:rPr>
              <a:t> t + 0.5 a t</a:t>
            </a:r>
            <a:r>
              <a:rPr kumimoji="0" lang="en-SG" sz="3200" b="1" i="0" u="none" strike="noStrike" kern="1200" cap="none" spc="0" normalizeH="0" baseline="30000" noProof="0">
                <a:ln>
                  <a:noFill/>
                </a:ln>
                <a:solidFill>
                  <a:prstClr val="black"/>
                </a:solidFill>
                <a:effectLst/>
                <a:uLnTx/>
                <a:uFillTx/>
                <a:latin typeface="Calibri" panose="020F0502020204030204"/>
                <a:ea typeface="+mn-ea"/>
                <a:cs typeface="+mn-cs"/>
              </a:rPr>
              <a:t>2</a:t>
            </a:r>
          </a:p>
        </p:txBody>
      </p:sp>
      <p:sp>
        <p:nvSpPr>
          <p:cNvPr id="10" name="Oval 9">
            <a:extLst>
              <a:ext uri="{FF2B5EF4-FFF2-40B4-BE49-F238E27FC236}">
                <a16:creationId xmlns:a16="http://schemas.microsoft.com/office/drawing/2014/main" id="{E8096D77-AE19-464A-9B09-3F49AA1AA905}"/>
              </a:ext>
            </a:extLst>
          </p:cNvPr>
          <p:cNvSpPr/>
          <p:nvPr/>
        </p:nvSpPr>
        <p:spPr>
          <a:xfrm>
            <a:off x="801298" y="5862190"/>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C4BDEF79-E2F7-4A45-8B5F-235181AEDA69}"/>
              </a:ext>
            </a:extLst>
          </p:cNvPr>
          <p:cNvGrpSpPr/>
          <p:nvPr/>
        </p:nvGrpSpPr>
        <p:grpSpPr>
          <a:xfrm>
            <a:off x="65802" y="2247580"/>
            <a:ext cx="376480" cy="3730378"/>
            <a:chOff x="2588653" y="1473030"/>
            <a:chExt cx="598868" cy="5933925"/>
          </a:xfrm>
        </p:grpSpPr>
        <p:pic>
          <p:nvPicPr>
            <p:cNvPr id="20" name="Picture 19">
              <a:extLst>
                <a:ext uri="{FF2B5EF4-FFF2-40B4-BE49-F238E27FC236}">
                  <a16:creationId xmlns:a16="http://schemas.microsoft.com/office/drawing/2014/main" id="{D404A22B-AB89-4D1B-B8D7-484E54172650}"/>
                </a:ext>
              </a:extLst>
            </p:cNvPr>
            <p:cNvPicPr>
              <a:picLocks noChangeAspect="1"/>
            </p:cNvPicPr>
            <p:nvPr/>
          </p:nvPicPr>
          <p:blipFill rotWithShape="1">
            <a:blip r:embed="rId2"/>
            <a:srcRect l="38039" t="8592" r="37779" b="17766"/>
            <a:stretch/>
          </p:blipFill>
          <p:spPr>
            <a:xfrm>
              <a:off x="2588653" y="1473030"/>
              <a:ext cx="598868" cy="1964028"/>
            </a:xfrm>
            <a:prstGeom prst="rect">
              <a:avLst/>
            </a:prstGeom>
          </p:spPr>
        </p:pic>
        <p:pic>
          <p:nvPicPr>
            <p:cNvPr id="21" name="Picture 20">
              <a:extLst>
                <a:ext uri="{FF2B5EF4-FFF2-40B4-BE49-F238E27FC236}">
                  <a16:creationId xmlns:a16="http://schemas.microsoft.com/office/drawing/2014/main" id="{37E00EE1-5048-4E86-BBAD-3B4C54B300D2}"/>
                </a:ext>
              </a:extLst>
            </p:cNvPr>
            <p:cNvPicPr>
              <a:picLocks noChangeAspect="1"/>
            </p:cNvPicPr>
            <p:nvPr/>
          </p:nvPicPr>
          <p:blipFill rotWithShape="1">
            <a:blip r:embed="rId2"/>
            <a:srcRect l="38039" t="8592" r="37779" b="17766"/>
            <a:stretch/>
          </p:blipFill>
          <p:spPr>
            <a:xfrm>
              <a:off x="2588653" y="3454759"/>
              <a:ext cx="598868" cy="1964028"/>
            </a:xfrm>
            <a:prstGeom prst="rect">
              <a:avLst/>
            </a:prstGeom>
          </p:spPr>
        </p:pic>
        <p:pic>
          <p:nvPicPr>
            <p:cNvPr id="22" name="Picture 21">
              <a:extLst>
                <a:ext uri="{FF2B5EF4-FFF2-40B4-BE49-F238E27FC236}">
                  <a16:creationId xmlns:a16="http://schemas.microsoft.com/office/drawing/2014/main" id="{DE1A4412-7A93-4B41-8539-7E5105592E4B}"/>
                </a:ext>
              </a:extLst>
            </p:cNvPr>
            <p:cNvPicPr>
              <a:picLocks noChangeAspect="1"/>
            </p:cNvPicPr>
            <p:nvPr/>
          </p:nvPicPr>
          <p:blipFill rotWithShape="1">
            <a:blip r:embed="rId2"/>
            <a:srcRect l="38039" t="8592" r="37779" b="17766"/>
            <a:stretch/>
          </p:blipFill>
          <p:spPr>
            <a:xfrm>
              <a:off x="2588653" y="5442927"/>
              <a:ext cx="598868" cy="1964028"/>
            </a:xfrm>
            <a:prstGeom prst="rect">
              <a:avLst/>
            </a:prstGeom>
          </p:spPr>
        </p:pic>
      </p:grpSp>
      <p:cxnSp>
        <p:nvCxnSpPr>
          <p:cNvPr id="25" name="Straight Arrow Connector 24">
            <a:extLst>
              <a:ext uri="{FF2B5EF4-FFF2-40B4-BE49-F238E27FC236}">
                <a16:creationId xmlns:a16="http://schemas.microsoft.com/office/drawing/2014/main" id="{9F09AF5A-24E8-4307-A831-FE95D1A98157}"/>
              </a:ext>
            </a:extLst>
          </p:cNvPr>
          <p:cNvCxnSpPr/>
          <p:nvPr/>
        </p:nvCxnSpPr>
        <p:spPr>
          <a:xfrm flipV="1">
            <a:off x="914998" y="5549839"/>
            <a:ext cx="0" cy="3310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9290F4D-7A11-4A26-85C3-4F9B7A521906}"/>
              </a:ext>
            </a:extLst>
          </p:cNvPr>
          <p:cNvSpPr txBox="1"/>
          <p:nvPr/>
        </p:nvSpPr>
        <p:spPr>
          <a:xfrm>
            <a:off x="641476" y="5208578"/>
            <a:ext cx="68800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a:ln>
                  <a:noFill/>
                </a:ln>
                <a:solidFill>
                  <a:prstClr val="black"/>
                </a:solidFill>
                <a:effectLst/>
                <a:uLnTx/>
                <a:uFillTx/>
                <a:latin typeface="Calibri" panose="020F0502020204030204"/>
                <a:ea typeface="+mn-ea"/>
                <a:cs typeface="+mn-cs"/>
              </a:rPr>
              <a:t>20 s</a:t>
            </a:r>
            <a:r>
              <a:rPr kumimoji="0" lang="en-SG" sz="1800" b="1" i="0" u="none" strike="noStrike" kern="1200" cap="none" spc="0" normalizeH="0" baseline="30000" noProof="0">
                <a:ln>
                  <a:noFill/>
                </a:ln>
                <a:solidFill>
                  <a:prstClr val="black"/>
                </a:solidFill>
                <a:effectLst/>
                <a:uLnTx/>
                <a:uFillTx/>
                <a:latin typeface="Calibri" panose="020F0502020204030204"/>
                <a:ea typeface="+mn-ea"/>
                <a:cs typeface="+mn-cs"/>
              </a:rPr>
              <a:t>-1</a:t>
            </a:r>
          </a:p>
        </p:txBody>
      </p:sp>
      <p:sp>
        <p:nvSpPr>
          <p:cNvPr id="46" name="TextBox 45">
            <a:extLst>
              <a:ext uri="{FF2B5EF4-FFF2-40B4-BE49-F238E27FC236}">
                <a16:creationId xmlns:a16="http://schemas.microsoft.com/office/drawing/2014/main" id="{C4D538D7-AE17-456F-9493-0178AF48117E}"/>
              </a:ext>
            </a:extLst>
          </p:cNvPr>
          <p:cNvSpPr txBox="1"/>
          <p:nvPr/>
        </p:nvSpPr>
        <p:spPr>
          <a:xfrm>
            <a:off x="710881" y="6173647"/>
            <a:ext cx="42832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prstClr val="black"/>
                </a:solidFill>
                <a:effectLst/>
                <a:uLnTx/>
                <a:uFillTx/>
                <a:latin typeface="Calibri" panose="020F0502020204030204"/>
                <a:ea typeface="+mn-ea"/>
                <a:cs typeface="+mn-cs"/>
              </a:rPr>
              <a:t>t=0</a:t>
            </a:r>
            <a:endParaRPr kumimoji="0" lang="en-SG" sz="14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530CF19A-6BE5-49DD-96E2-0BD80D1CC163}"/>
              </a:ext>
            </a:extLst>
          </p:cNvPr>
          <p:cNvPicPr>
            <a:picLocks noChangeAspect="1"/>
          </p:cNvPicPr>
          <p:nvPr/>
        </p:nvPicPr>
        <p:blipFill rotWithShape="1">
          <a:blip r:embed="rId2"/>
          <a:srcRect l="38039" t="8592" r="37779" b="17766"/>
          <a:stretch/>
        </p:blipFill>
        <p:spPr>
          <a:xfrm>
            <a:off x="65802" y="998862"/>
            <a:ext cx="376480" cy="1234692"/>
          </a:xfrm>
          <a:prstGeom prst="rect">
            <a:avLst/>
          </a:prstGeom>
        </p:spPr>
      </p:pic>
      <p:sp>
        <p:nvSpPr>
          <p:cNvPr id="48" name="TextBox 47">
            <a:extLst>
              <a:ext uri="{FF2B5EF4-FFF2-40B4-BE49-F238E27FC236}">
                <a16:creationId xmlns:a16="http://schemas.microsoft.com/office/drawing/2014/main" id="{B0A93CFD-553F-4930-9741-7DC30E9D7F4F}"/>
              </a:ext>
            </a:extLst>
          </p:cNvPr>
          <p:cNvSpPr txBox="1"/>
          <p:nvPr/>
        </p:nvSpPr>
        <p:spPr>
          <a:xfrm>
            <a:off x="350842" y="5659198"/>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49" name="TextBox 48">
            <a:extLst>
              <a:ext uri="{FF2B5EF4-FFF2-40B4-BE49-F238E27FC236}">
                <a16:creationId xmlns:a16="http://schemas.microsoft.com/office/drawing/2014/main" id="{A6A2DAAB-8F72-475C-94D0-EFDFBC234193}"/>
              </a:ext>
            </a:extLst>
          </p:cNvPr>
          <p:cNvSpPr txBox="1"/>
          <p:nvPr/>
        </p:nvSpPr>
        <p:spPr>
          <a:xfrm>
            <a:off x="350842" y="5446609"/>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50" name="TextBox 49">
            <a:extLst>
              <a:ext uri="{FF2B5EF4-FFF2-40B4-BE49-F238E27FC236}">
                <a16:creationId xmlns:a16="http://schemas.microsoft.com/office/drawing/2014/main" id="{1E3CE125-B47F-4FD2-B58C-8C75EDA83BF9}"/>
              </a:ext>
            </a:extLst>
          </p:cNvPr>
          <p:cNvSpPr txBox="1"/>
          <p:nvPr/>
        </p:nvSpPr>
        <p:spPr>
          <a:xfrm>
            <a:off x="350842" y="5234021"/>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51" name="TextBox 50">
            <a:extLst>
              <a:ext uri="{FF2B5EF4-FFF2-40B4-BE49-F238E27FC236}">
                <a16:creationId xmlns:a16="http://schemas.microsoft.com/office/drawing/2014/main" id="{90F2501F-DFAF-4386-9D3E-891CCF195C9D}"/>
              </a:ext>
            </a:extLst>
          </p:cNvPr>
          <p:cNvSpPr txBox="1"/>
          <p:nvPr/>
        </p:nvSpPr>
        <p:spPr>
          <a:xfrm>
            <a:off x="350842" y="5021433"/>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52" name="TextBox 51">
            <a:extLst>
              <a:ext uri="{FF2B5EF4-FFF2-40B4-BE49-F238E27FC236}">
                <a16:creationId xmlns:a16="http://schemas.microsoft.com/office/drawing/2014/main" id="{0EFF5629-71BC-4FC6-8328-FC6A7F78CB42}"/>
              </a:ext>
            </a:extLst>
          </p:cNvPr>
          <p:cNvSpPr txBox="1"/>
          <p:nvPr/>
        </p:nvSpPr>
        <p:spPr>
          <a:xfrm>
            <a:off x="350842" y="4808845"/>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53" name="TextBox 52">
            <a:extLst>
              <a:ext uri="{FF2B5EF4-FFF2-40B4-BE49-F238E27FC236}">
                <a16:creationId xmlns:a16="http://schemas.microsoft.com/office/drawing/2014/main" id="{DDFD3BD6-52D8-4132-B666-A31EF170E764}"/>
              </a:ext>
            </a:extLst>
          </p:cNvPr>
          <p:cNvSpPr txBox="1"/>
          <p:nvPr/>
        </p:nvSpPr>
        <p:spPr>
          <a:xfrm>
            <a:off x="350842" y="4596257"/>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6</a:t>
            </a:r>
          </a:p>
        </p:txBody>
      </p:sp>
      <p:sp>
        <p:nvSpPr>
          <p:cNvPr id="54" name="TextBox 53">
            <a:extLst>
              <a:ext uri="{FF2B5EF4-FFF2-40B4-BE49-F238E27FC236}">
                <a16:creationId xmlns:a16="http://schemas.microsoft.com/office/drawing/2014/main" id="{5D704FB4-DEF4-4EF6-A95E-5AFB28EE53C6}"/>
              </a:ext>
            </a:extLst>
          </p:cNvPr>
          <p:cNvSpPr txBox="1"/>
          <p:nvPr/>
        </p:nvSpPr>
        <p:spPr>
          <a:xfrm>
            <a:off x="350842" y="4383669"/>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7</a:t>
            </a:r>
          </a:p>
        </p:txBody>
      </p:sp>
      <p:sp>
        <p:nvSpPr>
          <p:cNvPr id="55" name="TextBox 54">
            <a:extLst>
              <a:ext uri="{FF2B5EF4-FFF2-40B4-BE49-F238E27FC236}">
                <a16:creationId xmlns:a16="http://schemas.microsoft.com/office/drawing/2014/main" id="{7D36729D-AC84-4F76-8405-A15125A662A1}"/>
              </a:ext>
            </a:extLst>
          </p:cNvPr>
          <p:cNvSpPr txBox="1"/>
          <p:nvPr/>
        </p:nvSpPr>
        <p:spPr>
          <a:xfrm>
            <a:off x="350842" y="4171081"/>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8</a:t>
            </a:r>
          </a:p>
        </p:txBody>
      </p:sp>
      <p:sp>
        <p:nvSpPr>
          <p:cNvPr id="56" name="TextBox 55">
            <a:extLst>
              <a:ext uri="{FF2B5EF4-FFF2-40B4-BE49-F238E27FC236}">
                <a16:creationId xmlns:a16="http://schemas.microsoft.com/office/drawing/2014/main" id="{93E2589D-904A-4B89-ABEC-FD119F305EBC}"/>
              </a:ext>
            </a:extLst>
          </p:cNvPr>
          <p:cNvSpPr txBox="1"/>
          <p:nvPr/>
        </p:nvSpPr>
        <p:spPr>
          <a:xfrm>
            <a:off x="350842" y="3958493"/>
            <a:ext cx="25680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9</a:t>
            </a:r>
          </a:p>
        </p:txBody>
      </p:sp>
      <p:sp>
        <p:nvSpPr>
          <p:cNvPr id="57" name="TextBox 56">
            <a:extLst>
              <a:ext uri="{FF2B5EF4-FFF2-40B4-BE49-F238E27FC236}">
                <a16:creationId xmlns:a16="http://schemas.microsoft.com/office/drawing/2014/main" id="{60E5A3D1-3CC9-42D4-AE00-0CC2BBE286F5}"/>
              </a:ext>
            </a:extLst>
          </p:cNvPr>
          <p:cNvSpPr txBox="1"/>
          <p:nvPr/>
        </p:nvSpPr>
        <p:spPr>
          <a:xfrm>
            <a:off x="317981" y="3753599"/>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10</a:t>
            </a:r>
          </a:p>
        </p:txBody>
      </p:sp>
      <p:sp>
        <p:nvSpPr>
          <p:cNvPr id="58" name="TextBox 57">
            <a:extLst>
              <a:ext uri="{FF2B5EF4-FFF2-40B4-BE49-F238E27FC236}">
                <a16:creationId xmlns:a16="http://schemas.microsoft.com/office/drawing/2014/main" id="{79F3D438-1261-4D72-A95C-6D9AA024B668}"/>
              </a:ext>
            </a:extLst>
          </p:cNvPr>
          <p:cNvSpPr txBox="1"/>
          <p:nvPr/>
        </p:nvSpPr>
        <p:spPr>
          <a:xfrm>
            <a:off x="317981" y="3548705"/>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11</a:t>
            </a:r>
          </a:p>
        </p:txBody>
      </p:sp>
      <p:sp>
        <p:nvSpPr>
          <p:cNvPr id="59" name="TextBox 58">
            <a:extLst>
              <a:ext uri="{FF2B5EF4-FFF2-40B4-BE49-F238E27FC236}">
                <a16:creationId xmlns:a16="http://schemas.microsoft.com/office/drawing/2014/main" id="{69CDBDFC-E68C-47BE-8713-878C341A4CF1}"/>
              </a:ext>
            </a:extLst>
          </p:cNvPr>
          <p:cNvSpPr txBox="1"/>
          <p:nvPr/>
        </p:nvSpPr>
        <p:spPr>
          <a:xfrm>
            <a:off x="317981" y="3343811"/>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12</a:t>
            </a:r>
          </a:p>
        </p:txBody>
      </p:sp>
      <p:sp>
        <p:nvSpPr>
          <p:cNvPr id="60" name="TextBox 59">
            <a:extLst>
              <a:ext uri="{FF2B5EF4-FFF2-40B4-BE49-F238E27FC236}">
                <a16:creationId xmlns:a16="http://schemas.microsoft.com/office/drawing/2014/main" id="{DC52B967-5077-4131-8285-3D25E2E51286}"/>
              </a:ext>
            </a:extLst>
          </p:cNvPr>
          <p:cNvSpPr txBox="1"/>
          <p:nvPr/>
        </p:nvSpPr>
        <p:spPr>
          <a:xfrm>
            <a:off x="317981" y="3138917"/>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13</a:t>
            </a:r>
          </a:p>
        </p:txBody>
      </p:sp>
      <p:sp>
        <p:nvSpPr>
          <p:cNvPr id="61" name="TextBox 60">
            <a:extLst>
              <a:ext uri="{FF2B5EF4-FFF2-40B4-BE49-F238E27FC236}">
                <a16:creationId xmlns:a16="http://schemas.microsoft.com/office/drawing/2014/main" id="{E211C0E7-1CC4-4B18-BEF7-FB4A41C2AA60}"/>
              </a:ext>
            </a:extLst>
          </p:cNvPr>
          <p:cNvSpPr txBox="1"/>
          <p:nvPr/>
        </p:nvSpPr>
        <p:spPr>
          <a:xfrm>
            <a:off x="317981" y="2934023"/>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14</a:t>
            </a:r>
          </a:p>
        </p:txBody>
      </p:sp>
      <p:sp>
        <p:nvSpPr>
          <p:cNvPr id="62" name="TextBox 61">
            <a:extLst>
              <a:ext uri="{FF2B5EF4-FFF2-40B4-BE49-F238E27FC236}">
                <a16:creationId xmlns:a16="http://schemas.microsoft.com/office/drawing/2014/main" id="{2B68C971-C5EE-47CB-83B6-BC5972739895}"/>
              </a:ext>
            </a:extLst>
          </p:cNvPr>
          <p:cNvSpPr txBox="1"/>
          <p:nvPr/>
        </p:nvSpPr>
        <p:spPr>
          <a:xfrm>
            <a:off x="317981" y="2729129"/>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15</a:t>
            </a:r>
          </a:p>
        </p:txBody>
      </p:sp>
      <p:sp>
        <p:nvSpPr>
          <p:cNvPr id="63" name="TextBox 62">
            <a:extLst>
              <a:ext uri="{FF2B5EF4-FFF2-40B4-BE49-F238E27FC236}">
                <a16:creationId xmlns:a16="http://schemas.microsoft.com/office/drawing/2014/main" id="{F28FA889-1FD5-4937-9EDD-5E70EC00DDB1}"/>
              </a:ext>
            </a:extLst>
          </p:cNvPr>
          <p:cNvSpPr txBox="1"/>
          <p:nvPr/>
        </p:nvSpPr>
        <p:spPr>
          <a:xfrm>
            <a:off x="317981" y="2524235"/>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16</a:t>
            </a:r>
          </a:p>
        </p:txBody>
      </p:sp>
      <p:sp>
        <p:nvSpPr>
          <p:cNvPr id="64" name="TextBox 63">
            <a:extLst>
              <a:ext uri="{FF2B5EF4-FFF2-40B4-BE49-F238E27FC236}">
                <a16:creationId xmlns:a16="http://schemas.microsoft.com/office/drawing/2014/main" id="{2D80B91E-B68B-42B7-86ED-C21F6887EA9A}"/>
              </a:ext>
            </a:extLst>
          </p:cNvPr>
          <p:cNvSpPr txBox="1"/>
          <p:nvPr/>
        </p:nvSpPr>
        <p:spPr>
          <a:xfrm>
            <a:off x="317981" y="2319341"/>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17</a:t>
            </a:r>
          </a:p>
        </p:txBody>
      </p:sp>
      <p:sp>
        <p:nvSpPr>
          <p:cNvPr id="65" name="TextBox 64">
            <a:extLst>
              <a:ext uri="{FF2B5EF4-FFF2-40B4-BE49-F238E27FC236}">
                <a16:creationId xmlns:a16="http://schemas.microsoft.com/office/drawing/2014/main" id="{2AA8D3CF-A8B2-4094-8BED-01AA57D8850D}"/>
              </a:ext>
            </a:extLst>
          </p:cNvPr>
          <p:cNvSpPr txBox="1"/>
          <p:nvPr/>
        </p:nvSpPr>
        <p:spPr>
          <a:xfrm>
            <a:off x="317981" y="2114447"/>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18</a:t>
            </a:r>
          </a:p>
        </p:txBody>
      </p:sp>
      <p:sp>
        <p:nvSpPr>
          <p:cNvPr id="66" name="TextBox 65">
            <a:extLst>
              <a:ext uri="{FF2B5EF4-FFF2-40B4-BE49-F238E27FC236}">
                <a16:creationId xmlns:a16="http://schemas.microsoft.com/office/drawing/2014/main" id="{9BADD6F8-2ACD-4218-AD86-A9F58A95E6F2}"/>
              </a:ext>
            </a:extLst>
          </p:cNvPr>
          <p:cNvSpPr txBox="1"/>
          <p:nvPr/>
        </p:nvSpPr>
        <p:spPr>
          <a:xfrm>
            <a:off x="317981" y="1909553"/>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19</a:t>
            </a:r>
          </a:p>
        </p:txBody>
      </p:sp>
      <p:sp>
        <p:nvSpPr>
          <p:cNvPr id="67" name="TextBox 66">
            <a:extLst>
              <a:ext uri="{FF2B5EF4-FFF2-40B4-BE49-F238E27FC236}">
                <a16:creationId xmlns:a16="http://schemas.microsoft.com/office/drawing/2014/main" id="{A972A900-C2E1-4467-9FDA-47237C61AD53}"/>
              </a:ext>
            </a:extLst>
          </p:cNvPr>
          <p:cNvSpPr txBox="1"/>
          <p:nvPr/>
        </p:nvSpPr>
        <p:spPr>
          <a:xfrm>
            <a:off x="317981" y="1704659"/>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20</a:t>
            </a:r>
          </a:p>
        </p:txBody>
      </p:sp>
      <p:sp>
        <p:nvSpPr>
          <p:cNvPr id="68" name="TextBox 67">
            <a:extLst>
              <a:ext uri="{FF2B5EF4-FFF2-40B4-BE49-F238E27FC236}">
                <a16:creationId xmlns:a16="http://schemas.microsoft.com/office/drawing/2014/main" id="{79BE17E2-6CDC-4C37-8347-6AE503B6451C}"/>
              </a:ext>
            </a:extLst>
          </p:cNvPr>
          <p:cNvSpPr txBox="1"/>
          <p:nvPr/>
        </p:nvSpPr>
        <p:spPr>
          <a:xfrm>
            <a:off x="317981" y="1499765"/>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21</a:t>
            </a:r>
          </a:p>
        </p:txBody>
      </p:sp>
      <p:sp>
        <p:nvSpPr>
          <p:cNvPr id="69" name="TextBox 68">
            <a:extLst>
              <a:ext uri="{FF2B5EF4-FFF2-40B4-BE49-F238E27FC236}">
                <a16:creationId xmlns:a16="http://schemas.microsoft.com/office/drawing/2014/main" id="{7A23B100-C936-4448-99AA-A25F623444B5}"/>
              </a:ext>
            </a:extLst>
          </p:cNvPr>
          <p:cNvSpPr txBox="1"/>
          <p:nvPr/>
        </p:nvSpPr>
        <p:spPr>
          <a:xfrm>
            <a:off x="317981" y="1294871"/>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22</a:t>
            </a:r>
          </a:p>
        </p:txBody>
      </p:sp>
      <p:sp>
        <p:nvSpPr>
          <p:cNvPr id="70" name="TextBox 69">
            <a:extLst>
              <a:ext uri="{FF2B5EF4-FFF2-40B4-BE49-F238E27FC236}">
                <a16:creationId xmlns:a16="http://schemas.microsoft.com/office/drawing/2014/main" id="{CE5B7F12-A939-4E2B-9F94-976FCC6D7BD1}"/>
              </a:ext>
            </a:extLst>
          </p:cNvPr>
          <p:cNvSpPr txBox="1"/>
          <p:nvPr/>
        </p:nvSpPr>
        <p:spPr>
          <a:xfrm>
            <a:off x="317981" y="1089977"/>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23</a:t>
            </a:r>
          </a:p>
        </p:txBody>
      </p:sp>
      <p:sp>
        <p:nvSpPr>
          <p:cNvPr id="71" name="TextBox 70">
            <a:extLst>
              <a:ext uri="{FF2B5EF4-FFF2-40B4-BE49-F238E27FC236}">
                <a16:creationId xmlns:a16="http://schemas.microsoft.com/office/drawing/2014/main" id="{7F0D6E75-2837-474A-85EA-091AD43EBD64}"/>
              </a:ext>
            </a:extLst>
          </p:cNvPr>
          <p:cNvSpPr txBox="1"/>
          <p:nvPr/>
        </p:nvSpPr>
        <p:spPr>
          <a:xfrm>
            <a:off x="317981" y="885083"/>
            <a:ext cx="32252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050" b="1" i="0" u="none" strike="noStrike" kern="1200" cap="none" spc="0" normalizeH="0" baseline="0" noProof="0">
                <a:ln>
                  <a:noFill/>
                </a:ln>
                <a:solidFill>
                  <a:prstClr val="black"/>
                </a:solidFill>
                <a:effectLst/>
                <a:uLnTx/>
                <a:uFillTx/>
                <a:latin typeface="Calibri" panose="020F0502020204030204"/>
                <a:ea typeface="+mn-ea"/>
                <a:cs typeface="+mn-cs"/>
              </a:rPr>
              <a:t>24</a:t>
            </a:r>
          </a:p>
        </p:txBody>
      </p:sp>
      <p:grpSp>
        <p:nvGrpSpPr>
          <p:cNvPr id="129" name="Group 128">
            <a:extLst>
              <a:ext uri="{FF2B5EF4-FFF2-40B4-BE49-F238E27FC236}">
                <a16:creationId xmlns:a16="http://schemas.microsoft.com/office/drawing/2014/main" id="{64453C06-2867-4094-91A6-D4EAD526B375}"/>
              </a:ext>
            </a:extLst>
          </p:cNvPr>
          <p:cNvGrpSpPr/>
          <p:nvPr/>
        </p:nvGrpSpPr>
        <p:grpSpPr>
          <a:xfrm>
            <a:off x="4361550" y="5863754"/>
            <a:ext cx="780037" cy="610738"/>
            <a:chOff x="4361550" y="5863754"/>
            <a:chExt cx="780037" cy="610738"/>
          </a:xfrm>
        </p:grpSpPr>
        <p:cxnSp>
          <p:nvCxnSpPr>
            <p:cNvPr id="102" name="Straight Connector 101">
              <a:extLst>
                <a:ext uri="{FF2B5EF4-FFF2-40B4-BE49-F238E27FC236}">
                  <a16:creationId xmlns:a16="http://schemas.microsoft.com/office/drawing/2014/main" id="{C945B9E3-8465-41CE-B1CE-3C31A017ECA8}"/>
                </a:ext>
              </a:extLst>
            </p:cNvPr>
            <p:cNvCxnSpPr/>
            <p:nvPr/>
          </p:nvCxnSpPr>
          <p:spPr>
            <a:xfrm>
              <a:off x="4361550" y="6157116"/>
              <a:ext cx="49614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33189972-A9C9-474D-8879-AAC6452795BA}"/>
                </a:ext>
              </a:extLst>
            </p:cNvPr>
            <p:cNvSpPr txBox="1"/>
            <p:nvPr/>
          </p:nvSpPr>
          <p:spPr>
            <a:xfrm>
              <a:off x="4573803" y="6166715"/>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FFC000"/>
                  </a:solidFill>
                  <a:effectLst/>
                  <a:uLnTx/>
                  <a:uFillTx/>
                  <a:latin typeface="Calibri" panose="020F0502020204030204"/>
                  <a:ea typeface="+mn-ea"/>
                  <a:cs typeface="+mn-cs"/>
                </a:rPr>
                <a:t>t=4.0</a:t>
              </a:r>
              <a:endParaRPr kumimoji="0" lang="en-SG" sz="14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78394243-E452-40BC-AA0D-94E69CF58E13}"/>
                </a:ext>
              </a:extLst>
            </p:cNvPr>
            <p:cNvSpPr/>
            <p:nvPr/>
          </p:nvSpPr>
          <p:spPr>
            <a:xfrm>
              <a:off x="4741928" y="5863754"/>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2" name="Group 121">
            <a:extLst>
              <a:ext uri="{FF2B5EF4-FFF2-40B4-BE49-F238E27FC236}">
                <a16:creationId xmlns:a16="http://schemas.microsoft.com/office/drawing/2014/main" id="{9AB519AE-D643-43E0-877E-8D905A8CFDFC}"/>
              </a:ext>
            </a:extLst>
          </p:cNvPr>
          <p:cNvGrpSpPr/>
          <p:nvPr/>
        </p:nvGrpSpPr>
        <p:grpSpPr>
          <a:xfrm>
            <a:off x="914998" y="3754855"/>
            <a:ext cx="784104" cy="2718263"/>
            <a:chOff x="914998" y="3754855"/>
            <a:chExt cx="784104" cy="2718263"/>
          </a:xfrm>
        </p:grpSpPr>
        <p:sp>
          <p:nvSpPr>
            <p:cNvPr id="31" name="TextBox 30">
              <a:extLst>
                <a:ext uri="{FF2B5EF4-FFF2-40B4-BE49-F238E27FC236}">
                  <a16:creationId xmlns:a16="http://schemas.microsoft.com/office/drawing/2014/main" id="{92A4C937-3071-4CD0-AF0C-015730A863D7}"/>
                </a:ext>
              </a:extLst>
            </p:cNvPr>
            <p:cNvSpPr txBox="1"/>
            <p:nvPr/>
          </p:nvSpPr>
          <p:spPr>
            <a:xfrm>
              <a:off x="1118981" y="6165341"/>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00B0F0"/>
                  </a:solidFill>
                  <a:effectLst/>
                  <a:uLnTx/>
                  <a:uFillTx/>
                  <a:latin typeface="Calibri" panose="020F0502020204030204"/>
                  <a:ea typeface="+mn-ea"/>
                  <a:cs typeface="+mn-cs"/>
                </a:rPr>
                <a:t>t=0.5</a:t>
              </a:r>
              <a:endParaRPr kumimoji="0" lang="en-SG" sz="14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64D7F986-F60F-4B29-AC0D-455A80F2A586}"/>
                </a:ext>
              </a:extLst>
            </p:cNvPr>
            <p:cNvCxnSpPr/>
            <p:nvPr/>
          </p:nvCxnSpPr>
          <p:spPr>
            <a:xfrm>
              <a:off x="914998" y="6155742"/>
              <a:ext cx="496145"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A1BA0E6E-0E91-433C-A4AE-DFD4C07A133E}"/>
                </a:ext>
              </a:extLst>
            </p:cNvPr>
            <p:cNvGrpSpPr/>
            <p:nvPr/>
          </p:nvGrpSpPr>
          <p:grpSpPr>
            <a:xfrm>
              <a:off x="1147348" y="3754855"/>
              <a:ext cx="551754" cy="2410486"/>
              <a:chOff x="1147348" y="3754855"/>
              <a:chExt cx="551754" cy="2410486"/>
            </a:xfrm>
          </p:grpSpPr>
          <p:sp>
            <p:nvSpPr>
              <p:cNvPr id="37" name="Oval 36">
                <a:extLst>
                  <a:ext uri="{FF2B5EF4-FFF2-40B4-BE49-F238E27FC236}">
                    <a16:creationId xmlns:a16="http://schemas.microsoft.com/office/drawing/2014/main" id="{01617F8D-91C9-4102-9BF4-6E56A4A53980}"/>
                  </a:ext>
                </a:extLst>
              </p:cNvPr>
              <p:cNvSpPr/>
              <p:nvPr/>
            </p:nvSpPr>
            <p:spPr>
              <a:xfrm>
                <a:off x="1295375" y="4084972"/>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4B040858-BC12-429C-9E8B-E2F0F38986AC}"/>
                  </a:ext>
                </a:extLst>
              </p:cNvPr>
              <p:cNvCxnSpPr>
                <a:stCxn id="37" idx="4"/>
                <a:endCxn id="31" idx="0"/>
              </p:cNvCxnSpPr>
              <p:nvPr/>
            </p:nvCxnSpPr>
            <p:spPr>
              <a:xfrm flipH="1">
                <a:off x="1402873" y="4316506"/>
                <a:ext cx="8269" cy="184883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9E1B5C0-73CA-4EC7-B1C8-139CEBC3FFD9}"/>
                  </a:ext>
                </a:extLst>
              </p:cNvPr>
              <p:cNvSpPr txBox="1"/>
              <p:nvPr/>
            </p:nvSpPr>
            <p:spPr>
              <a:xfrm>
                <a:off x="1147348" y="3754855"/>
                <a:ext cx="55175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8.75</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grpSp>
        <p:nvGrpSpPr>
          <p:cNvPr id="128" name="Group 127">
            <a:extLst>
              <a:ext uri="{FF2B5EF4-FFF2-40B4-BE49-F238E27FC236}">
                <a16:creationId xmlns:a16="http://schemas.microsoft.com/office/drawing/2014/main" id="{EA8DD0C0-875A-4AA8-B981-74293CDD5913}"/>
              </a:ext>
            </a:extLst>
          </p:cNvPr>
          <p:cNvGrpSpPr/>
          <p:nvPr/>
        </p:nvGrpSpPr>
        <p:grpSpPr>
          <a:xfrm>
            <a:off x="3866444" y="3743762"/>
            <a:ext cx="797131" cy="2729356"/>
            <a:chOff x="3866444" y="3743762"/>
            <a:chExt cx="797131" cy="2729356"/>
          </a:xfrm>
        </p:grpSpPr>
        <p:sp>
          <p:nvSpPr>
            <p:cNvPr id="98" name="TextBox 97">
              <a:extLst>
                <a:ext uri="{FF2B5EF4-FFF2-40B4-BE49-F238E27FC236}">
                  <a16:creationId xmlns:a16="http://schemas.microsoft.com/office/drawing/2014/main" id="{BC1B9FB9-05EA-4166-BCDE-9B162E39A9A1}"/>
                </a:ext>
              </a:extLst>
            </p:cNvPr>
            <p:cNvSpPr txBox="1"/>
            <p:nvPr/>
          </p:nvSpPr>
          <p:spPr>
            <a:xfrm>
              <a:off x="4078696" y="6165341"/>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00B0F0"/>
                  </a:solidFill>
                  <a:effectLst/>
                  <a:uLnTx/>
                  <a:uFillTx/>
                  <a:latin typeface="Calibri" panose="020F0502020204030204"/>
                  <a:ea typeface="+mn-ea"/>
                  <a:cs typeface="+mn-cs"/>
                </a:rPr>
                <a:t>t=3.5</a:t>
              </a:r>
              <a:endParaRPr kumimoji="0" lang="en-SG" sz="14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cxnSp>
          <p:nvCxnSpPr>
            <p:cNvPr id="99" name="Straight Connector 98">
              <a:extLst>
                <a:ext uri="{FF2B5EF4-FFF2-40B4-BE49-F238E27FC236}">
                  <a16:creationId xmlns:a16="http://schemas.microsoft.com/office/drawing/2014/main" id="{139C9530-49AF-4166-8AE3-985EA98562E7}"/>
                </a:ext>
              </a:extLst>
            </p:cNvPr>
            <p:cNvCxnSpPr/>
            <p:nvPr/>
          </p:nvCxnSpPr>
          <p:spPr>
            <a:xfrm>
              <a:off x="3866444" y="6155742"/>
              <a:ext cx="496145"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0A6CCA3A-F991-4A80-9480-57B790EAB6E2}"/>
                </a:ext>
              </a:extLst>
            </p:cNvPr>
            <p:cNvSpPr/>
            <p:nvPr/>
          </p:nvSpPr>
          <p:spPr>
            <a:xfrm>
              <a:off x="4243809" y="4070308"/>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 name="Straight Connector 100">
              <a:extLst>
                <a:ext uri="{FF2B5EF4-FFF2-40B4-BE49-F238E27FC236}">
                  <a16:creationId xmlns:a16="http://schemas.microsoft.com/office/drawing/2014/main" id="{51F27456-E190-4879-8D03-EDB87EADC766}"/>
                </a:ext>
              </a:extLst>
            </p:cNvPr>
            <p:cNvCxnSpPr>
              <a:stCxn id="100" idx="4"/>
            </p:cNvCxnSpPr>
            <p:nvPr/>
          </p:nvCxnSpPr>
          <p:spPr>
            <a:xfrm flipH="1">
              <a:off x="4351307" y="4301842"/>
              <a:ext cx="8269" cy="184883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3B5BF6C-AE3A-4A78-9963-F279B2192598}"/>
                </a:ext>
              </a:extLst>
            </p:cNvPr>
            <p:cNvSpPr txBox="1"/>
            <p:nvPr/>
          </p:nvSpPr>
          <p:spPr>
            <a:xfrm>
              <a:off x="4111821" y="3743762"/>
              <a:ext cx="55175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8.75</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nvGrpSpPr>
          <p:cNvPr id="123" name="Group 122">
            <a:extLst>
              <a:ext uri="{FF2B5EF4-FFF2-40B4-BE49-F238E27FC236}">
                <a16:creationId xmlns:a16="http://schemas.microsoft.com/office/drawing/2014/main" id="{20CF5CF7-CEB6-42A7-8C0A-4A96CF6B14F3}"/>
              </a:ext>
            </a:extLst>
          </p:cNvPr>
          <p:cNvGrpSpPr/>
          <p:nvPr/>
        </p:nvGrpSpPr>
        <p:grpSpPr>
          <a:xfrm>
            <a:off x="1402873" y="2480322"/>
            <a:ext cx="815856" cy="3992796"/>
            <a:chOff x="1402873" y="2480322"/>
            <a:chExt cx="815856" cy="3992796"/>
          </a:xfrm>
        </p:grpSpPr>
        <p:sp>
          <p:nvSpPr>
            <p:cNvPr id="33" name="TextBox 32">
              <a:extLst>
                <a:ext uri="{FF2B5EF4-FFF2-40B4-BE49-F238E27FC236}">
                  <a16:creationId xmlns:a16="http://schemas.microsoft.com/office/drawing/2014/main" id="{5FDBB491-DFEB-431A-93E6-FAED394B4D4A}"/>
                </a:ext>
              </a:extLst>
            </p:cNvPr>
            <p:cNvSpPr txBox="1"/>
            <p:nvPr/>
          </p:nvSpPr>
          <p:spPr>
            <a:xfrm>
              <a:off x="1650945" y="6165341"/>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FFC000"/>
                  </a:solidFill>
                  <a:effectLst/>
                  <a:uLnTx/>
                  <a:uFillTx/>
                  <a:latin typeface="Calibri" panose="020F0502020204030204"/>
                  <a:ea typeface="+mn-ea"/>
                  <a:cs typeface="+mn-cs"/>
                </a:rPr>
                <a:t>t=1.0</a:t>
              </a:r>
              <a:endParaRPr kumimoji="0" lang="en-SG" sz="14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10F5B099-D782-4BA2-846D-0F6883444CCC}"/>
                </a:ext>
              </a:extLst>
            </p:cNvPr>
            <p:cNvCxnSpPr/>
            <p:nvPr/>
          </p:nvCxnSpPr>
          <p:spPr>
            <a:xfrm>
              <a:off x="1402873" y="6155742"/>
              <a:ext cx="49614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F807BD3-93E5-44BB-A7A0-687C0261C506}"/>
                </a:ext>
              </a:extLst>
            </p:cNvPr>
            <p:cNvSpPr/>
            <p:nvPr/>
          </p:nvSpPr>
          <p:spPr>
            <a:xfrm>
              <a:off x="1815445" y="2768921"/>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46D1B78E-C08E-4FB4-BC63-83A28AE1784B}"/>
                </a:ext>
              </a:extLst>
            </p:cNvPr>
            <p:cNvCxnSpPr>
              <a:cxnSpLocks/>
              <a:stCxn id="38" idx="4"/>
              <a:endCxn id="33" idx="0"/>
            </p:cNvCxnSpPr>
            <p:nvPr/>
          </p:nvCxnSpPr>
          <p:spPr>
            <a:xfrm>
              <a:off x="1931212" y="3000455"/>
              <a:ext cx="3625" cy="316488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E0D8530-2B58-4E89-AA00-610939C671E8}"/>
                </a:ext>
              </a:extLst>
            </p:cNvPr>
            <p:cNvSpPr txBox="1"/>
            <p:nvPr/>
          </p:nvSpPr>
          <p:spPr>
            <a:xfrm>
              <a:off x="1663475" y="2480322"/>
              <a:ext cx="55175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15.0</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nvGrpSpPr>
          <p:cNvPr id="127" name="Group 126">
            <a:extLst>
              <a:ext uri="{FF2B5EF4-FFF2-40B4-BE49-F238E27FC236}">
                <a16:creationId xmlns:a16="http://schemas.microsoft.com/office/drawing/2014/main" id="{302EEE04-7457-4AE0-BC54-9CA32BC5977D}"/>
              </a:ext>
            </a:extLst>
          </p:cNvPr>
          <p:cNvGrpSpPr/>
          <p:nvPr/>
        </p:nvGrpSpPr>
        <p:grpSpPr>
          <a:xfrm>
            <a:off x="3379325" y="2480322"/>
            <a:ext cx="780037" cy="3994663"/>
            <a:chOff x="3379325" y="2480322"/>
            <a:chExt cx="780037" cy="3994663"/>
          </a:xfrm>
        </p:grpSpPr>
        <p:cxnSp>
          <p:nvCxnSpPr>
            <p:cNvPr id="91" name="Straight Connector 90">
              <a:extLst>
                <a:ext uri="{FF2B5EF4-FFF2-40B4-BE49-F238E27FC236}">
                  <a16:creationId xmlns:a16="http://schemas.microsoft.com/office/drawing/2014/main" id="{5C36C9E4-5B56-4DE1-B093-6D93923247AC}"/>
                </a:ext>
              </a:extLst>
            </p:cNvPr>
            <p:cNvCxnSpPr/>
            <p:nvPr/>
          </p:nvCxnSpPr>
          <p:spPr>
            <a:xfrm>
              <a:off x="3379325" y="6157609"/>
              <a:ext cx="49614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2A397154-79B8-4916-9333-6635D8468C8F}"/>
                </a:ext>
              </a:extLst>
            </p:cNvPr>
            <p:cNvSpPr txBox="1"/>
            <p:nvPr/>
          </p:nvSpPr>
          <p:spPr>
            <a:xfrm>
              <a:off x="3591578" y="6167208"/>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FFC000"/>
                  </a:solidFill>
                  <a:effectLst/>
                  <a:uLnTx/>
                  <a:uFillTx/>
                  <a:latin typeface="Calibri" panose="020F0502020204030204"/>
                  <a:ea typeface="+mn-ea"/>
                  <a:cs typeface="+mn-cs"/>
                </a:rPr>
                <a:t>t=3.0</a:t>
              </a:r>
              <a:endParaRPr kumimoji="0" lang="en-SG" sz="14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CDA236A3-9739-407B-AF1C-5BA812A7C3E2}"/>
                </a:ext>
              </a:extLst>
            </p:cNvPr>
            <p:cNvSpPr/>
            <p:nvPr/>
          </p:nvSpPr>
          <p:spPr>
            <a:xfrm>
              <a:off x="3747666" y="2754257"/>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532BDF4A-D29F-4215-B541-1459C901C083}"/>
                </a:ext>
              </a:extLst>
            </p:cNvPr>
            <p:cNvCxnSpPr>
              <a:cxnSpLocks/>
              <a:stCxn id="93" idx="4"/>
            </p:cNvCxnSpPr>
            <p:nvPr/>
          </p:nvCxnSpPr>
          <p:spPr>
            <a:xfrm>
              <a:off x="3863433" y="2985791"/>
              <a:ext cx="3625" cy="3164886"/>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BBA2774-73E3-4250-93D6-D354553DC2DC}"/>
                </a:ext>
              </a:extLst>
            </p:cNvPr>
            <p:cNvSpPr txBox="1"/>
            <p:nvPr/>
          </p:nvSpPr>
          <p:spPr>
            <a:xfrm>
              <a:off x="3607608" y="2480322"/>
              <a:ext cx="55175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15.0</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nvGrpSpPr>
          <p:cNvPr id="124" name="Group 123">
            <a:extLst>
              <a:ext uri="{FF2B5EF4-FFF2-40B4-BE49-F238E27FC236}">
                <a16:creationId xmlns:a16="http://schemas.microsoft.com/office/drawing/2014/main" id="{6F09A9DE-A30B-4A93-B4F6-F655018FBABB}"/>
              </a:ext>
            </a:extLst>
          </p:cNvPr>
          <p:cNvGrpSpPr/>
          <p:nvPr/>
        </p:nvGrpSpPr>
        <p:grpSpPr>
          <a:xfrm>
            <a:off x="1899018" y="1797094"/>
            <a:ext cx="810606" cy="4676024"/>
            <a:chOff x="1899018" y="1797094"/>
            <a:chExt cx="810606" cy="4676024"/>
          </a:xfrm>
        </p:grpSpPr>
        <p:sp>
          <p:nvSpPr>
            <p:cNvPr id="35" name="TextBox 34">
              <a:extLst>
                <a:ext uri="{FF2B5EF4-FFF2-40B4-BE49-F238E27FC236}">
                  <a16:creationId xmlns:a16="http://schemas.microsoft.com/office/drawing/2014/main" id="{485E4B01-D426-4265-97E9-B9FDD7F35901}"/>
                </a:ext>
              </a:extLst>
            </p:cNvPr>
            <p:cNvSpPr txBox="1"/>
            <p:nvPr/>
          </p:nvSpPr>
          <p:spPr>
            <a:xfrm>
              <a:off x="2111270" y="6165341"/>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00B0F0"/>
                  </a:solidFill>
                  <a:effectLst/>
                  <a:uLnTx/>
                  <a:uFillTx/>
                  <a:latin typeface="Calibri" panose="020F0502020204030204"/>
                  <a:ea typeface="+mn-ea"/>
                  <a:cs typeface="+mn-cs"/>
                </a:rPr>
                <a:t>t=1.5</a:t>
              </a:r>
              <a:endParaRPr kumimoji="0" lang="en-SG" sz="14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674EC448-1785-47E4-B499-73EA50E60DDC}"/>
                </a:ext>
              </a:extLst>
            </p:cNvPr>
            <p:cNvCxnSpPr/>
            <p:nvPr/>
          </p:nvCxnSpPr>
          <p:spPr>
            <a:xfrm>
              <a:off x="1899018" y="6155742"/>
              <a:ext cx="496145"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CD9E2E7-C2C2-448B-BBFD-AF743B73EC50}"/>
                </a:ext>
              </a:extLst>
            </p:cNvPr>
            <p:cNvSpPr/>
            <p:nvPr/>
          </p:nvSpPr>
          <p:spPr>
            <a:xfrm>
              <a:off x="2253639" y="2092124"/>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25574F77-09B4-47B7-A066-AEFDE61F0696}"/>
                </a:ext>
              </a:extLst>
            </p:cNvPr>
            <p:cNvCxnSpPr>
              <a:cxnSpLocks/>
            </p:cNvCxnSpPr>
            <p:nvPr/>
          </p:nvCxnSpPr>
          <p:spPr>
            <a:xfrm>
              <a:off x="2371585" y="2319341"/>
              <a:ext cx="0" cy="38460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ADBD8DE-8F2C-4ED2-B637-E7246422EA6C}"/>
                </a:ext>
              </a:extLst>
            </p:cNvPr>
            <p:cNvSpPr txBox="1"/>
            <p:nvPr/>
          </p:nvSpPr>
          <p:spPr>
            <a:xfrm>
              <a:off x="2053675" y="1797094"/>
              <a:ext cx="65594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18.75</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BF6CF781-3A8B-453B-A252-CFE3DA47D6A6}"/>
              </a:ext>
            </a:extLst>
          </p:cNvPr>
          <p:cNvGrpSpPr/>
          <p:nvPr/>
        </p:nvGrpSpPr>
        <p:grpSpPr>
          <a:xfrm>
            <a:off x="2883038" y="1797094"/>
            <a:ext cx="822307" cy="4676024"/>
            <a:chOff x="2883038" y="1797094"/>
            <a:chExt cx="822307" cy="4676024"/>
          </a:xfrm>
        </p:grpSpPr>
        <p:sp>
          <p:nvSpPr>
            <p:cNvPr id="85" name="TextBox 84">
              <a:extLst>
                <a:ext uri="{FF2B5EF4-FFF2-40B4-BE49-F238E27FC236}">
                  <a16:creationId xmlns:a16="http://schemas.microsoft.com/office/drawing/2014/main" id="{CB48E83D-D18A-4DED-8D25-90061F9A3CD0}"/>
                </a:ext>
              </a:extLst>
            </p:cNvPr>
            <p:cNvSpPr txBox="1"/>
            <p:nvPr/>
          </p:nvSpPr>
          <p:spPr>
            <a:xfrm>
              <a:off x="3095290" y="6165341"/>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00B0F0"/>
                  </a:solidFill>
                  <a:effectLst/>
                  <a:uLnTx/>
                  <a:uFillTx/>
                  <a:latin typeface="Calibri" panose="020F0502020204030204"/>
                  <a:ea typeface="+mn-ea"/>
                  <a:cs typeface="+mn-cs"/>
                </a:rPr>
                <a:t>t=2.5</a:t>
              </a:r>
              <a:endParaRPr kumimoji="0" lang="en-SG" sz="14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cxnSp>
          <p:nvCxnSpPr>
            <p:cNvPr id="86" name="Straight Connector 85">
              <a:extLst>
                <a:ext uri="{FF2B5EF4-FFF2-40B4-BE49-F238E27FC236}">
                  <a16:creationId xmlns:a16="http://schemas.microsoft.com/office/drawing/2014/main" id="{7CB1E1F9-576C-4C38-BFB9-4CB335D821E3}"/>
                </a:ext>
              </a:extLst>
            </p:cNvPr>
            <p:cNvCxnSpPr/>
            <p:nvPr/>
          </p:nvCxnSpPr>
          <p:spPr>
            <a:xfrm>
              <a:off x="2883038" y="6155742"/>
              <a:ext cx="496145"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23089614-88E3-4F18-8F24-AA4673826EBA}"/>
                </a:ext>
              </a:extLst>
            </p:cNvPr>
            <p:cNvSpPr/>
            <p:nvPr/>
          </p:nvSpPr>
          <p:spPr>
            <a:xfrm>
              <a:off x="3261237" y="2082525"/>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0" name="Straight Connector 89">
              <a:extLst>
                <a:ext uri="{FF2B5EF4-FFF2-40B4-BE49-F238E27FC236}">
                  <a16:creationId xmlns:a16="http://schemas.microsoft.com/office/drawing/2014/main" id="{D47B316A-46CF-4066-8507-DA4A79A7A38E}"/>
                </a:ext>
              </a:extLst>
            </p:cNvPr>
            <p:cNvCxnSpPr>
              <a:cxnSpLocks/>
            </p:cNvCxnSpPr>
            <p:nvPr/>
          </p:nvCxnSpPr>
          <p:spPr>
            <a:xfrm>
              <a:off x="3379183" y="2309742"/>
              <a:ext cx="0" cy="38460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E6DA73B-69CD-4CA9-A930-6A602A843E09}"/>
                </a:ext>
              </a:extLst>
            </p:cNvPr>
            <p:cNvSpPr txBox="1"/>
            <p:nvPr/>
          </p:nvSpPr>
          <p:spPr>
            <a:xfrm>
              <a:off x="3049396" y="1797094"/>
              <a:ext cx="65594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18.75</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nvGrpSpPr>
          <p:cNvPr id="125" name="Group 124">
            <a:extLst>
              <a:ext uri="{FF2B5EF4-FFF2-40B4-BE49-F238E27FC236}">
                <a16:creationId xmlns:a16="http://schemas.microsoft.com/office/drawing/2014/main" id="{97583D8A-0BE6-4EA5-977B-D23BEE348E4D}"/>
              </a:ext>
            </a:extLst>
          </p:cNvPr>
          <p:cNvGrpSpPr/>
          <p:nvPr/>
        </p:nvGrpSpPr>
        <p:grpSpPr>
          <a:xfrm>
            <a:off x="2395162" y="1493063"/>
            <a:ext cx="780037" cy="4980055"/>
            <a:chOff x="2395162" y="1493063"/>
            <a:chExt cx="780037" cy="4980055"/>
          </a:xfrm>
        </p:grpSpPr>
        <p:cxnSp>
          <p:nvCxnSpPr>
            <p:cNvPr id="43" name="Straight Connector 42">
              <a:extLst>
                <a:ext uri="{FF2B5EF4-FFF2-40B4-BE49-F238E27FC236}">
                  <a16:creationId xmlns:a16="http://schemas.microsoft.com/office/drawing/2014/main" id="{35AE4A52-E9FF-4148-BB8B-B88452BA155E}"/>
                </a:ext>
              </a:extLst>
            </p:cNvPr>
            <p:cNvCxnSpPr/>
            <p:nvPr/>
          </p:nvCxnSpPr>
          <p:spPr>
            <a:xfrm>
              <a:off x="2395162" y="6155742"/>
              <a:ext cx="49614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E8EE94A-0C82-499D-8B78-3909D5DF2533}"/>
                </a:ext>
              </a:extLst>
            </p:cNvPr>
            <p:cNvSpPr txBox="1"/>
            <p:nvPr/>
          </p:nvSpPr>
          <p:spPr>
            <a:xfrm>
              <a:off x="2607415" y="6165341"/>
              <a:ext cx="5677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ln>
                    <a:noFill/>
                  </a:ln>
                  <a:solidFill>
                    <a:srgbClr val="FFC000"/>
                  </a:solidFill>
                  <a:effectLst/>
                  <a:uLnTx/>
                  <a:uFillTx/>
                  <a:latin typeface="Calibri" panose="020F0502020204030204"/>
                  <a:ea typeface="+mn-ea"/>
                  <a:cs typeface="+mn-cs"/>
                </a:rPr>
                <a:t>t=2.0</a:t>
              </a:r>
              <a:endParaRPr kumimoji="0" lang="en-SG" sz="14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4661297F-A91F-4FDA-9013-E5868F0374F2}"/>
                </a:ext>
              </a:extLst>
            </p:cNvPr>
            <p:cNvCxnSpPr>
              <a:cxnSpLocks/>
            </p:cNvCxnSpPr>
            <p:nvPr/>
          </p:nvCxnSpPr>
          <p:spPr>
            <a:xfrm>
              <a:off x="2891307" y="1909553"/>
              <a:ext cx="0" cy="42640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B809FD3D-AFB1-4A4A-A3C8-71198856FD79}"/>
                </a:ext>
              </a:extLst>
            </p:cNvPr>
            <p:cNvSpPr/>
            <p:nvPr/>
          </p:nvSpPr>
          <p:spPr>
            <a:xfrm>
              <a:off x="2775540" y="1797094"/>
              <a:ext cx="231534" cy="231534"/>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B9890716-BC16-4B6C-A896-DE71D9A81C0D}"/>
                </a:ext>
              </a:extLst>
            </p:cNvPr>
            <p:cNvSpPr txBox="1"/>
            <p:nvPr/>
          </p:nvSpPr>
          <p:spPr>
            <a:xfrm>
              <a:off x="2615430" y="1493063"/>
              <a:ext cx="55175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prstClr val="black"/>
                  </a:solidFill>
                  <a:effectLst/>
                  <a:uLnTx/>
                  <a:uFillTx/>
                  <a:latin typeface="Calibri" panose="020F0502020204030204"/>
                  <a:ea typeface="+mn-ea"/>
                  <a:cs typeface="+mn-cs"/>
                </a:rPr>
                <a:t>20.0</a:t>
              </a:r>
              <a:endParaRPr kumimoji="0" lang="en-SG" sz="1600" b="1" i="0" u="none" strike="noStrike" kern="1200" cap="none" spc="0" normalizeH="0" baseline="30000" noProof="0">
                <a:ln>
                  <a:noFill/>
                </a:ln>
                <a:solidFill>
                  <a:prstClr val="black"/>
                </a:solidFill>
                <a:effectLst/>
                <a:uLnTx/>
                <a:uFillTx/>
                <a:latin typeface="Calibri" panose="020F0502020204030204"/>
                <a:ea typeface="+mn-ea"/>
                <a:cs typeface="+mn-cs"/>
              </a:endParaRPr>
            </a:p>
          </p:txBody>
        </p:sp>
      </p:grpSp>
      <p:grpSp>
        <p:nvGrpSpPr>
          <p:cNvPr id="130" name="Group 129">
            <a:extLst>
              <a:ext uri="{FF2B5EF4-FFF2-40B4-BE49-F238E27FC236}">
                <a16:creationId xmlns:a16="http://schemas.microsoft.com/office/drawing/2014/main" id="{12510235-7797-4604-97FD-6F6B7DE17E76}"/>
              </a:ext>
            </a:extLst>
          </p:cNvPr>
          <p:cNvGrpSpPr/>
          <p:nvPr/>
        </p:nvGrpSpPr>
        <p:grpSpPr>
          <a:xfrm>
            <a:off x="5235774" y="1433389"/>
            <a:ext cx="3621504" cy="578558"/>
            <a:chOff x="5235774" y="1175123"/>
            <a:chExt cx="3621504" cy="578558"/>
          </a:xfrm>
        </p:grpSpPr>
        <p:sp>
          <p:nvSpPr>
            <p:cNvPr id="36" name="TextBox 35">
              <a:extLst>
                <a:ext uri="{FF2B5EF4-FFF2-40B4-BE49-F238E27FC236}">
                  <a16:creationId xmlns:a16="http://schemas.microsoft.com/office/drawing/2014/main" id="{EB8BB148-2FFD-4A02-9FAE-A72E7304367B}"/>
                </a:ext>
              </a:extLst>
            </p:cNvPr>
            <p:cNvSpPr txBox="1"/>
            <p:nvPr/>
          </p:nvSpPr>
          <p:spPr>
            <a:xfrm>
              <a:off x="5235774" y="1175123"/>
              <a:ext cx="362150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00B0F0"/>
                  </a:solidFill>
                  <a:effectLst/>
                  <a:uLnTx/>
                  <a:uFillTx/>
                  <a:latin typeface="Calibri" panose="020F0502020204030204"/>
                  <a:ea typeface="+mn-ea"/>
                  <a:cs typeface="+mn-cs"/>
                </a:rPr>
                <a:t>1</a:t>
              </a: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 = 0 + 20 * 0.5 + 0.5 * -10 * 0.25 = 8.75 </a:t>
              </a:r>
              <a:endParaRPr kumimoji="0" lang="en-SG" sz="16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C8357B52-4770-4546-A9F1-38C86E2B566D}"/>
                </a:ext>
              </a:extLst>
            </p:cNvPr>
            <p:cNvSpPr txBox="1"/>
            <p:nvPr/>
          </p:nvSpPr>
          <p:spPr>
            <a:xfrm>
              <a:off x="6124417" y="1415127"/>
              <a:ext cx="165301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10      –           1.25</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11C98C68-422F-4CC6-8D4F-4C27352726EB}"/>
              </a:ext>
            </a:extLst>
          </p:cNvPr>
          <p:cNvGrpSpPr/>
          <p:nvPr/>
        </p:nvGrpSpPr>
        <p:grpSpPr>
          <a:xfrm>
            <a:off x="5235774" y="2057280"/>
            <a:ext cx="3482043" cy="553164"/>
            <a:chOff x="5235774" y="1799014"/>
            <a:chExt cx="3482043" cy="553164"/>
          </a:xfrm>
        </p:grpSpPr>
        <p:sp>
          <p:nvSpPr>
            <p:cNvPr id="39" name="TextBox 38">
              <a:extLst>
                <a:ext uri="{FF2B5EF4-FFF2-40B4-BE49-F238E27FC236}">
                  <a16:creationId xmlns:a16="http://schemas.microsoft.com/office/drawing/2014/main" id="{D12F5858-6EF9-45A4-9D03-867C373AA7D8}"/>
                </a:ext>
              </a:extLst>
            </p:cNvPr>
            <p:cNvSpPr txBox="1"/>
            <p:nvPr/>
          </p:nvSpPr>
          <p:spPr>
            <a:xfrm>
              <a:off x="5235774" y="1799014"/>
              <a:ext cx="348204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FFC000"/>
                  </a:solidFill>
                  <a:effectLst/>
                  <a:uLnTx/>
                  <a:uFillTx/>
                  <a:latin typeface="Calibri" panose="020F0502020204030204"/>
                  <a:ea typeface="+mn-ea"/>
                  <a:cs typeface="+mn-cs"/>
                </a:rPr>
                <a:t>2</a:t>
              </a: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 = 0 + 20 * 1.0 + 0.5 * -10 * 1.0   </a:t>
              </a:r>
              <a:r>
                <a:rPr kumimoji="0" lang="en-SG" sz="1050" b="1" i="0" u="none" strike="noStrike" kern="1200" cap="none" spc="0" normalizeH="0" baseline="0" noProof="0">
                  <a:ln>
                    <a:noFill/>
                  </a:ln>
                  <a:solidFill>
                    <a:srgbClr val="FFC000"/>
                  </a:solidFill>
                  <a:effectLst/>
                  <a:uLnTx/>
                  <a:uFillTx/>
                  <a:latin typeface="Calibri" panose="020F0502020204030204"/>
                  <a:ea typeface="+mn-ea"/>
                  <a:cs typeface="+mn-cs"/>
                </a:rPr>
                <a:t> </a:t>
              </a: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 15 </a:t>
              </a:r>
              <a:endParaRPr kumimoji="0" lang="en-SG" sz="16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D8E60B25-E6B2-4E24-9CA7-1F5C20221884}"/>
                </a:ext>
              </a:extLst>
            </p:cNvPr>
            <p:cNvSpPr txBox="1"/>
            <p:nvPr/>
          </p:nvSpPr>
          <p:spPr>
            <a:xfrm>
              <a:off x="6124416" y="2013624"/>
              <a:ext cx="139012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20      –           5</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2" name="Group 131">
            <a:extLst>
              <a:ext uri="{FF2B5EF4-FFF2-40B4-BE49-F238E27FC236}">
                <a16:creationId xmlns:a16="http://schemas.microsoft.com/office/drawing/2014/main" id="{AA88412F-1625-4BD3-A1B9-F4414BEDCE28}"/>
              </a:ext>
            </a:extLst>
          </p:cNvPr>
          <p:cNvGrpSpPr/>
          <p:nvPr/>
        </p:nvGrpSpPr>
        <p:grpSpPr>
          <a:xfrm>
            <a:off x="5235774" y="2681171"/>
            <a:ext cx="3725700" cy="565248"/>
            <a:chOff x="5235774" y="2422905"/>
            <a:chExt cx="3725700" cy="565248"/>
          </a:xfrm>
        </p:grpSpPr>
        <p:sp>
          <p:nvSpPr>
            <p:cNvPr id="40" name="TextBox 39">
              <a:extLst>
                <a:ext uri="{FF2B5EF4-FFF2-40B4-BE49-F238E27FC236}">
                  <a16:creationId xmlns:a16="http://schemas.microsoft.com/office/drawing/2014/main" id="{1CD455A9-372B-49EB-BE69-29AF889F2A87}"/>
                </a:ext>
              </a:extLst>
            </p:cNvPr>
            <p:cNvSpPr txBox="1"/>
            <p:nvPr/>
          </p:nvSpPr>
          <p:spPr>
            <a:xfrm>
              <a:off x="5235774" y="2422905"/>
              <a:ext cx="372570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00B0F0"/>
                  </a:solidFill>
                  <a:effectLst/>
                  <a:uLnTx/>
                  <a:uFillTx/>
                  <a:latin typeface="Calibri" panose="020F0502020204030204"/>
                  <a:ea typeface="+mn-ea"/>
                  <a:cs typeface="+mn-cs"/>
                </a:rPr>
                <a:t>3</a:t>
              </a: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 = 0 + 20 * 1.5 + 0.5 * -10 * 2.25 = 18.75 </a:t>
              </a:r>
              <a:endParaRPr kumimoji="0" lang="en-SG" sz="16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76860D0A-2E71-4294-A1AA-8E63FCF182C2}"/>
                </a:ext>
              </a:extLst>
            </p:cNvPr>
            <p:cNvSpPr txBox="1"/>
            <p:nvPr/>
          </p:nvSpPr>
          <p:spPr>
            <a:xfrm>
              <a:off x="6124416" y="2649599"/>
              <a:ext cx="17572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30      –           11.25</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D6E30238-B87E-46B5-A8E6-67B50390FA01}"/>
              </a:ext>
            </a:extLst>
          </p:cNvPr>
          <p:cNvGrpSpPr/>
          <p:nvPr/>
        </p:nvGrpSpPr>
        <p:grpSpPr>
          <a:xfrm>
            <a:off x="5235774" y="3305062"/>
            <a:ext cx="3199915" cy="566474"/>
            <a:chOff x="5235774" y="3046796"/>
            <a:chExt cx="3199915" cy="566474"/>
          </a:xfrm>
        </p:grpSpPr>
        <p:sp>
          <p:nvSpPr>
            <p:cNvPr id="42" name="TextBox 41">
              <a:extLst>
                <a:ext uri="{FF2B5EF4-FFF2-40B4-BE49-F238E27FC236}">
                  <a16:creationId xmlns:a16="http://schemas.microsoft.com/office/drawing/2014/main" id="{1C354BEC-10C5-4B76-803B-3767C5E55E7B}"/>
                </a:ext>
              </a:extLst>
            </p:cNvPr>
            <p:cNvSpPr txBox="1"/>
            <p:nvPr/>
          </p:nvSpPr>
          <p:spPr>
            <a:xfrm>
              <a:off x="5235774" y="3046796"/>
              <a:ext cx="319991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FFC000"/>
                  </a:solidFill>
                  <a:effectLst/>
                  <a:uLnTx/>
                  <a:uFillTx/>
                  <a:latin typeface="Calibri" panose="020F0502020204030204"/>
                  <a:ea typeface="+mn-ea"/>
                  <a:cs typeface="+mn-cs"/>
                </a:rPr>
                <a:t>4</a:t>
              </a: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 = 0 + 20 * 2 + 0.5 * -10 * 4 = 20.0 </a:t>
              </a:r>
              <a:endParaRPr kumimoji="0" lang="en-SG" sz="16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13E33FC5-88FE-4A67-AEBD-5FE8D6874ED6}"/>
                </a:ext>
              </a:extLst>
            </p:cNvPr>
            <p:cNvSpPr txBox="1"/>
            <p:nvPr/>
          </p:nvSpPr>
          <p:spPr>
            <a:xfrm>
              <a:off x="6135860" y="3274716"/>
              <a:ext cx="149432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40      –           20</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4" name="Group 133">
            <a:extLst>
              <a:ext uri="{FF2B5EF4-FFF2-40B4-BE49-F238E27FC236}">
                <a16:creationId xmlns:a16="http://schemas.microsoft.com/office/drawing/2014/main" id="{A1CDC154-C9C3-4280-9214-279F9009132D}"/>
              </a:ext>
            </a:extLst>
          </p:cNvPr>
          <p:cNvGrpSpPr/>
          <p:nvPr/>
        </p:nvGrpSpPr>
        <p:grpSpPr>
          <a:xfrm>
            <a:off x="5235774" y="3928953"/>
            <a:ext cx="3679212" cy="572433"/>
            <a:chOff x="5235774" y="3670687"/>
            <a:chExt cx="3679212" cy="572433"/>
          </a:xfrm>
        </p:grpSpPr>
        <p:sp>
          <p:nvSpPr>
            <p:cNvPr id="84" name="TextBox 83">
              <a:extLst>
                <a:ext uri="{FF2B5EF4-FFF2-40B4-BE49-F238E27FC236}">
                  <a16:creationId xmlns:a16="http://schemas.microsoft.com/office/drawing/2014/main" id="{9D31F0B0-FECD-48DD-BF81-DE136BD871D3}"/>
                </a:ext>
              </a:extLst>
            </p:cNvPr>
            <p:cNvSpPr txBox="1"/>
            <p:nvPr/>
          </p:nvSpPr>
          <p:spPr>
            <a:xfrm>
              <a:off x="5235774" y="3670687"/>
              <a:ext cx="36792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00B0F0"/>
                  </a:solidFill>
                  <a:effectLst/>
                  <a:uLnTx/>
                  <a:uFillTx/>
                  <a:latin typeface="Calibri" panose="020F0502020204030204"/>
                  <a:ea typeface="+mn-ea"/>
                  <a:cs typeface="+mn-cs"/>
                </a:rPr>
                <a:t>5</a:t>
              </a: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 = 0 + 20 * 2.5 + 0.5 * -10 * 6.25 = 18.75</a:t>
              </a:r>
              <a:endParaRPr kumimoji="0" lang="en-SG" sz="16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8B0B4194-9FDB-4B1E-B35D-CF2D854A8FFF}"/>
                </a:ext>
              </a:extLst>
            </p:cNvPr>
            <p:cNvSpPr txBox="1"/>
            <p:nvPr/>
          </p:nvSpPr>
          <p:spPr>
            <a:xfrm>
              <a:off x="6135860" y="3904566"/>
              <a:ext cx="17572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50      –           31.25</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FE90249E-4119-458C-BB6A-AA61A8071326}"/>
              </a:ext>
            </a:extLst>
          </p:cNvPr>
          <p:cNvGrpSpPr/>
          <p:nvPr/>
        </p:nvGrpSpPr>
        <p:grpSpPr>
          <a:xfrm>
            <a:off x="5235774" y="4552844"/>
            <a:ext cx="2994731" cy="559289"/>
            <a:chOff x="5235774" y="4294578"/>
            <a:chExt cx="2994731" cy="559289"/>
          </a:xfrm>
        </p:grpSpPr>
        <p:sp>
          <p:nvSpPr>
            <p:cNvPr id="95" name="TextBox 94">
              <a:extLst>
                <a:ext uri="{FF2B5EF4-FFF2-40B4-BE49-F238E27FC236}">
                  <a16:creationId xmlns:a16="http://schemas.microsoft.com/office/drawing/2014/main" id="{B4FA8ED7-F455-43C8-88B9-572950B7BB40}"/>
                </a:ext>
              </a:extLst>
            </p:cNvPr>
            <p:cNvSpPr txBox="1"/>
            <p:nvPr/>
          </p:nvSpPr>
          <p:spPr>
            <a:xfrm>
              <a:off x="5235774" y="4294578"/>
              <a:ext cx="299473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FFC000"/>
                  </a:solidFill>
                  <a:effectLst/>
                  <a:uLnTx/>
                  <a:uFillTx/>
                  <a:latin typeface="Calibri" panose="020F0502020204030204"/>
                  <a:ea typeface="+mn-ea"/>
                  <a:cs typeface="+mn-cs"/>
                </a:rPr>
                <a:t>6</a:t>
              </a: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 = 0 + 20 * 3 + 0.5 * -10 * 9 = 15</a:t>
              </a:r>
              <a:endParaRPr kumimoji="0" lang="en-SG" sz="16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4D6BB50F-F9C4-43B4-9BE6-7AB27D33622D}"/>
                </a:ext>
              </a:extLst>
            </p:cNvPr>
            <p:cNvSpPr txBox="1"/>
            <p:nvPr/>
          </p:nvSpPr>
          <p:spPr>
            <a:xfrm>
              <a:off x="6124416" y="4515313"/>
              <a:ext cx="149432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60      –           45</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A42595DB-6DE0-48FE-82CB-0DBB2B96A61D}"/>
              </a:ext>
            </a:extLst>
          </p:cNvPr>
          <p:cNvGrpSpPr/>
          <p:nvPr/>
        </p:nvGrpSpPr>
        <p:grpSpPr>
          <a:xfrm>
            <a:off x="5235774" y="5176735"/>
            <a:ext cx="3679212" cy="570855"/>
            <a:chOff x="5235774" y="4918469"/>
            <a:chExt cx="3679212" cy="570855"/>
          </a:xfrm>
        </p:grpSpPr>
        <p:sp>
          <p:nvSpPr>
            <p:cNvPr id="97" name="TextBox 96">
              <a:extLst>
                <a:ext uri="{FF2B5EF4-FFF2-40B4-BE49-F238E27FC236}">
                  <a16:creationId xmlns:a16="http://schemas.microsoft.com/office/drawing/2014/main" id="{1C608784-F373-4792-A72A-57766811778B}"/>
                </a:ext>
              </a:extLst>
            </p:cNvPr>
            <p:cNvSpPr txBox="1"/>
            <p:nvPr/>
          </p:nvSpPr>
          <p:spPr>
            <a:xfrm>
              <a:off x="5235774" y="4918469"/>
              <a:ext cx="36792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00B0F0"/>
                  </a:solidFill>
                  <a:effectLst/>
                  <a:uLnTx/>
                  <a:uFillTx/>
                  <a:latin typeface="Calibri" panose="020F0502020204030204"/>
                  <a:ea typeface="+mn-ea"/>
                  <a:cs typeface="+mn-cs"/>
                </a:rPr>
                <a:t>7</a:t>
              </a:r>
              <a:r>
                <a:rPr kumimoji="0" lang="en-SG" sz="1600" b="1" i="0" u="none" strike="noStrike" kern="1200" cap="none" spc="0" normalizeH="0" baseline="0" noProof="0">
                  <a:ln>
                    <a:noFill/>
                  </a:ln>
                  <a:solidFill>
                    <a:srgbClr val="00B0F0"/>
                  </a:solidFill>
                  <a:effectLst/>
                  <a:uLnTx/>
                  <a:uFillTx/>
                  <a:latin typeface="Calibri" panose="020F0502020204030204"/>
                  <a:ea typeface="+mn-ea"/>
                  <a:cs typeface="+mn-cs"/>
                </a:rPr>
                <a:t> = 0 + 20 * 3.5 + 0.5 * -10 * 12.25 = 8.75</a:t>
              </a:r>
              <a:endParaRPr kumimoji="0" lang="en-SG" sz="1600" b="1" i="0" u="none" strike="noStrike" kern="1200" cap="none" spc="0" normalizeH="0" baseline="30000" noProof="0">
                <a:ln>
                  <a:noFill/>
                </a:ln>
                <a:solidFill>
                  <a:srgbClr val="00B0F0"/>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00B9684A-BFDE-4356-9D37-DC38BFEF94A2}"/>
                </a:ext>
              </a:extLst>
            </p:cNvPr>
            <p:cNvSpPr txBox="1"/>
            <p:nvPr/>
          </p:nvSpPr>
          <p:spPr>
            <a:xfrm>
              <a:off x="6135860" y="5150770"/>
              <a:ext cx="17572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70      –           61.25</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grpSp>
        <p:nvGrpSpPr>
          <p:cNvPr id="137" name="Group 136">
            <a:extLst>
              <a:ext uri="{FF2B5EF4-FFF2-40B4-BE49-F238E27FC236}">
                <a16:creationId xmlns:a16="http://schemas.microsoft.com/office/drawing/2014/main" id="{2081432C-C1FA-4520-BA14-B849B25A1BAD}"/>
              </a:ext>
            </a:extLst>
          </p:cNvPr>
          <p:cNvGrpSpPr/>
          <p:nvPr/>
        </p:nvGrpSpPr>
        <p:grpSpPr>
          <a:xfrm>
            <a:off x="5235774" y="5800624"/>
            <a:ext cx="3557384" cy="586199"/>
            <a:chOff x="5235774" y="5542358"/>
            <a:chExt cx="3557384" cy="586199"/>
          </a:xfrm>
        </p:grpSpPr>
        <p:sp>
          <p:nvSpPr>
            <p:cNvPr id="104" name="TextBox 103">
              <a:extLst>
                <a:ext uri="{FF2B5EF4-FFF2-40B4-BE49-F238E27FC236}">
                  <a16:creationId xmlns:a16="http://schemas.microsoft.com/office/drawing/2014/main" id="{5F5FB2CC-8D9B-40ED-9A10-1BE3DC272F2D}"/>
                </a:ext>
              </a:extLst>
            </p:cNvPr>
            <p:cNvSpPr txBox="1"/>
            <p:nvPr/>
          </p:nvSpPr>
          <p:spPr>
            <a:xfrm>
              <a:off x="5235774" y="5542358"/>
              <a:ext cx="355738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P</a:t>
              </a:r>
              <a:r>
                <a:rPr kumimoji="0" lang="en-SG" sz="1600" b="1" i="0" u="none" strike="noStrike" kern="1200" cap="none" spc="0" normalizeH="0" baseline="-25000" noProof="0">
                  <a:ln>
                    <a:noFill/>
                  </a:ln>
                  <a:solidFill>
                    <a:srgbClr val="FFC000"/>
                  </a:solidFill>
                  <a:effectLst/>
                  <a:uLnTx/>
                  <a:uFillTx/>
                  <a:latin typeface="Calibri" panose="020F0502020204030204"/>
                  <a:ea typeface="+mn-ea"/>
                  <a:cs typeface="+mn-cs"/>
                </a:rPr>
                <a:t>8</a:t>
              </a:r>
              <a:r>
                <a:rPr kumimoji="0" lang="en-SG" sz="1600" b="1" i="0" u="none" strike="noStrike" kern="1200" cap="none" spc="0" normalizeH="0" baseline="0" noProof="0">
                  <a:ln>
                    <a:noFill/>
                  </a:ln>
                  <a:solidFill>
                    <a:srgbClr val="FFC000"/>
                  </a:solidFill>
                  <a:effectLst/>
                  <a:uLnTx/>
                  <a:uFillTx/>
                  <a:latin typeface="Calibri" panose="020F0502020204030204"/>
                  <a:ea typeface="+mn-ea"/>
                  <a:cs typeface="+mn-cs"/>
                </a:rPr>
                <a:t> = 0 + 20 * 4 + 0.5 * -10 * 16 = 8.75 = 0</a:t>
              </a:r>
              <a:endParaRPr kumimoji="0" lang="en-SG" sz="1600" b="1" i="0" u="none" strike="noStrike" kern="1200" cap="none" spc="0" normalizeH="0" baseline="30000" noProof="0">
                <a:ln>
                  <a:noFill/>
                </a:ln>
                <a:solidFill>
                  <a:srgbClr val="FFC00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ABCE7EDC-1219-4F4E-BF1A-EA0BD97409E1}"/>
                </a:ext>
              </a:extLst>
            </p:cNvPr>
            <p:cNvSpPr txBox="1"/>
            <p:nvPr/>
          </p:nvSpPr>
          <p:spPr>
            <a:xfrm>
              <a:off x="6135860" y="5790003"/>
              <a:ext cx="149432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FF0000"/>
                  </a:solidFill>
                  <a:effectLst/>
                  <a:uLnTx/>
                  <a:uFillTx/>
                  <a:latin typeface="Calibri" panose="020F0502020204030204"/>
                  <a:ea typeface="+mn-ea"/>
                  <a:cs typeface="+mn-cs"/>
                </a:rPr>
                <a:t>80      –           80</a:t>
              </a:r>
              <a:endParaRPr kumimoji="0" lang="en-SG" sz="16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grpSp>
      <p:sp>
        <p:nvSpPr>
          <p:cNvPr id="138" name="TextBox 137">
            <a:extLst>
              <a:ext uri="{FF2B5EF4-FFF2-40B4-BE49-F238E27FC236}">
                <a16:creationId xmlns:a16="http://schemas.microsoft.com/office/drawing/2014/main" id="{7AC9D5E7-1948-4A1D-B6E5-32BE678E0A29}"/>
              </a:ext>
            </a:extLst>
          </p:cNvPr>
          <p:cNvSpPr txBox="1"/>
          <p:nvPr/>
        </p:nvSpPr>
        <p:spPr>
          <a:xfrm>
            <a:off x="5029093" y="223396"/>
            <a:ext cx="77217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a:ln>
                  <a:noFill/>
                </a:ln>
                <a:solidFill>
                  <a:srgbClr val="FF0000"/>
                </a:solidFill>
                <a:effectLst/>
                <a:uLnTx/>
                <a:uFillTx/>
                <a:latin typeface="Calibri" panose="020F0502020204030204"/>
                <a:ea typeface="+mn-ea"/>
                <a:cs typeface="+mn-cs"/>
              </a:rPr>
              <a:t>Height at time t</a:t>
            </a:r>
            <a:endParaRPr kumimoji="0" lang="en-SG" sz="1200" b="1" i="0" u="none" strike="noStrike" kern="1200" cap="none" spc="0" normalizeH="0" baseline="30000" noProof="0">
              <a:ln>
                <a:noFill/>
              </a:ln>
              <a:solidFill>
                <a:srgbClr val="FF0000"/>
              </a:solidFill>
              <a:effectLst/>
              <a:uLnTx/>
              <a:uFillTx/>
              <a:latin typeface="Calibri" panose="020F0502020204030204"/>
              <a:ea typeface="+mn-ea"/>
              <a:cs typeface="+mn-cs"/>
            </a:endParaRPr>
          </a:p>
        </p:txBody>
      </p:sp>
      <p:sp>
        <p:nvSpPr>
          <p:cNvPr id="141" name="TextBox 140">
            <a:extLst>
              <a:ext uri="{FF2B5EF4-FFF2-40B4-BE49-F238E27FC236}">
                <a16:creationId xmlns:a16="http://schemas.microsoft.com/office/drawing/2014/main" id="{C7E8371E-18FF-4018-8595-C0CB7B1B0408}"/>
              </a:ext>
            </a:extLst>
          </p:cNvPr>
          <p:cNvSpPr txBox="1"/>
          <p:nvPr/>
        </p:nvSpPr>
        <p:spPr>
          <a:xfrm>
            <a:off x="5650688" y="223986"/>
            <a:ext cx="970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a:ln>
                  <a:noFill/>
                </a:ln>
                <a:solidFill>
                  <a:srgbClr val="00B050"/>
                </a:solidFill>
                <a:effectLst/>
                <a:uLnTx/>
                <a:uFillTx/>
                <a:latin typeface="Calibri" panose="020F0502020204030204"/>
                <a:ea typeface="+mn-ea"/>
                <a:cs typeface="+mn-cs"/>
              </a:rPr>
              <a:t>Height at time 0</a:t>
            </a:r>
            <a:endParaRPr kumimoji="0" lang="en-SG" sz="1200" b="1" i="0" u="none" strike="noStrike" kern="1200" cap="none" spc="0" normalizeH="0" baseline="30000" noProof="0">
              <a:ln>
                <a:noFill/>
              </a:ln>
              <a:solidFill>
                <a:srgbClr val="00B050"/>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42B1C6CC-30AB-4C82-BDDE-616A8121760E}"/>
              </a:ext>
            </a:extLst>
          </p:cNvPr>
          <p:cNvSpPr txBox="1"/>
          <p:nvPr/>
        </p:nvSpPr>
        <p:spPr>
          <a:xfrm>
            <a:off x="6433163" y="218411"/>
            <a:ext cx="8997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a:ln>
                  <a:noFill/>
                </a:ln>
                <a:solidFill>
                  <a:srgbClr val="0070C0"/>
                </a:solidFill>
                <a:effectLst/>
                <a:uLnTx/>
                <a:uFillTx/>
                <a:latin typeface="Calibri" panose="020F0502020204030204"/>
                <a:ea typeface="+mn-ea"/>
                <a:cs typeface="+mn-cs"/>
              </a:rPr>
              <a:t>Y velocity at time 0</a:t>
            </a:r>
            <a:endParaRPr kumimoji="0" lang="en-SG" sz="1200" b="1" i="0" u="none" strike="noStrike" kern="1200" cap="none" spc="0" normalizeH="0" baseline="30000" noProof="0">
              <a:ln>
                <a:noFill/>
              </a:ln>
              <a:solidFill>
                <a:srgbClr val="0070C0"/>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9BCE9336-B576-43B2-BB9F-D5018539CD2C}"/>
              </a:ext>
            </a:extLst>
          </p:cNvPr>
          <p:cNvSpPr txBox="1"/>
          <p:nvPr/>
        </p:nvSpPr>
        <p:spPr>
          <a:xfrm>
            <a:off x="115414" y="291294"/>
            <a:ext cx="2369759" cy="261610"/>
          </a:xfrm>
          <a:prstGeom prst="rect">
            <a:avLst/>
          </a:prstGeom>
          <a:noFill/>
        </p:spPr>
        <p:txBody>
          <a:bodyPr wrap="square">
            <a:spAutoFit/>
          </a:bodyPr>
          <a:lstStyle/>
          <a:p>
            <a:r>
              <a:rPr lang="en-SG" sz="1100" b="1">
                <a:solidFill>
                  <a:schemeClr val="bg1">
                    <a:lumMod val="75000"/>
                  </a:schemeClr>
                </a:solidFill>
              </a:rPr>
              <a:t>https://tinyurl.com/wa8rmfbf</a:t>
            </a:r>
          </a:p>
        </p:txBody>
      </p:sp>
      <p:sp>
        <p:nvSpPr>
          <p:cNvPr id="140" name="TextBox 139">
            <a:extLst>
              <a:ext uri="{FF2B5EF4-FFF2-40B4-BE49-F238E27FC236}">
                <a16:creationId xmlns:a16="http://schemas.microsoft.com/office/drawing/2014/main" id="{DB1D5C8D-FB0A-4BDB-BA1E-D650364A68CF}"/>
              </a:ext>
            </a:extLst>
          </p:cNvPr>
          <p:cNvSpPr txBox="1"/>
          <p:nvPr/>
        </p:nvSpPr>
        <p:spPr>
          <a:xfrm>
            <a:off x="126892" y="82188"/>
            <a:ext cx="2979876" cy="307777"/>
          </a:xfrm>
          <a:prstGeom prst="rect">
            <a:avLst/>
          </a:prstGeom>
          <a:noFill/>
        </p:spPr>
        <p:txBody>
          <a:bodyPr wrap="square">
            <a:spAutoFit/>
          </a:bodyPr>
          <a:lstStyle/>
          <a:p>
            <a:r>
              <a:rPr lang="en-SG" sz="1400"/>
              <a:t>See how this equation is derived </a:t>
            </a:r>
            <a:r>
              <a:rPr lang="en-SG" sz="1400">
                <a:hlinkClick r:id="rId3"/>
              </a:rPr>
              <a:t>here</a:t>
            </a:r>
            <a:r>
              <a:rPr lang="en-SG" sz="1400"/>
              <a:t>:</a:t>
            </a:r>
          </a:p>
        </p:txBody>
      </p:sp>
    </p:spTree>
    <p:extLst>
      <p:ext uri="{BB962C8B-B14F-4D97-AF65-F5344CB8AC3E}">
        <p14:creationId xmlns:p14="http://schemas.microsoft.com/office/powerpoint/2010/main" val="14255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54260" y="1157787"/>
            <a:ext cx="5024628" cy="10401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p:cNvPicPr>
            <a:picLocks noChangeAspect="1"/>
          </p:cNvPicPr>
          <p:nvPr/>
        </p:nvPicPr>
        <p:blipFill>
          <a:blip r:embed="rId2"/>
          <a:stretch>
            <a:fillRect/>
          </a:stretch>
        </p:blipFill>
        <p:spPr>
          <a:xfrm>
            <a:off x="411361" y="436227"/>
            <a:ext cx="2237797" cy="2382383"/>
          </a:xfrm>
          <a:prstGeom prst="rect">
            <a:avLst/>
          </a:prstGeom>
        </p:spPr>
      </p:pic>
      <p:sp>
        <p:nvSpPr>
          <p:cNvPr id="5" name="TextBox 4"/>
          <p:cNvSpPr txBox="1"/>
          <p:nvPr/>
        </p:nvSpPr>
        <p:spPr>
          <a:xfrm>
            <a:off x="2927204" y="369223"/>
            <a:ext cx="5343963" cy="584775"/>
          </a:xfrm>
          <a:prstGeom prst="rect">
            <a:avLst/>
          </a:prstGeom>
          <a:noFill/>
        </p:spPr>
        <p:txBody>
          <a:bodyPr wrap="none" rtlCol="0">
            <a:spAutoFit/>
          </a:bodyPr>
          <a:lstStyle/>
          <a:p>
            <a:r>
              <a:rPr lang="en-SG" sz="3200" b="1"/>
              <a:t>Newton’s </a:t>
            </a:r>
            <a:r>
              <a:rPr lang="en-SG" sz="3200" b="1">
                <a:solidFill>
                  <a:srgbClr val="0070C0"/>
                </a:solidFill>
              </a:rPr>
              <a:t>Third </a:t>
            </a:r>
            <a:r>
              <a:rPr lang="en-SG" sz="3200" b="1"/>
              <a:t>Law of Motion</a:t>
            </a:r>
          </a:p>
        </p:txBody>
      </p:sp>
      <p:sp>
        <p:nvSpPr>
          <p:cNvPr id="6" name="TextBox 5"/>
          <p:cNvSpPr txBox="1"/>
          <p:nvPr/>
        </p:nvSpPr>
        <p:spPr>
          <a:xfrm>
            <a:off x="3288484" y="1250067"/>
            <a:ext cx="4890405" cy="830997"/>
          </a:xfrm>
          <a:prstGeom prst="rect">
            <a:avLst/>
          </a:prstGeom>
          <a:noFill/>
        </p:spPr>
        <p:txBody>
          <a:bodyPr wrap="square" rtlCol="0">
            <a:spAutoFit/>
          </a:bodyPr>
          <a:lstStyle/>
          <a:p>
            <a:r>
              <a:rPr lang="en-SG" sz="2400" b="1"/>
              <a:t>“For every action, there is an equal and opposite reaction.” </a:t>
            </a:r>
          </a:p>
        </p:txBody>
      </p:sp>
      <p:sp>
        <p:nvSpPr>
          <p:cNvPr id="43" name="TextBox 42"/>
          <p:cNvSpPr txBox="1"/>
          <p:nvPr/>
        </p:nvSpPr>
        <p:spPr>
          <a:xfrm>
            <a:off x="3154259" y="2302441"/>
            <a:ext cx="5024629" cy="1200329"/>
          </a:xfrm>
          <a:prstGeom prst="rect">
            <a:avLst/>
          </a:prstGeom>
          <a:solidFill>
            <a:schemeClr val="accent6">
              <a:lumMod val="20000"/>
              <a:lumOff val="80000"/>
            </a:schemeClr>
          </a:solidFill>
        </p:spPr>
        <p:txBody>
          <a:bodyPr wrap="square" rtlCol="0">
            <a:spAutoFit/>
          </a:bodyPr>
          <a:lstStyle/>
          <a:p>
            <a:r>
              <a:rPr lang="en-SG" b="1"/>
              <a:t>A good example is when two snooker balls collide. Here, the white ball applies a force to the red ball, which applies an equal and opposite force to the white ball.</a:t>
            </a:r>
          </a:p>
        </p:txBody>
      </p:sp>
      <p:pic>
        <p:nvPicPr>
          <p:cNvPr id="7" name="Picture 6">
            <a:extLst>
              <a:ext uri="{FF2B5EF4-FFF2-40B4-BE49-F238E27FC236}">
                <a16:creationId xmlns:a16="http://schemas.microsoft.com/office/drawing/2014/main" id="{51B51978-0FBF-43E0-BF9B-3DFE044F4594}"/>
              </a:ext>
            </a:extLst>
          </p:cNvPr>
          <p:cNvPicPr>
            <a:picLocks noChangeAspect="1"/>
          </p:cNvPicPr>
          <p:nvPr/>
        </p:nvPicPr>
        <p:blipFill>
          <a:blip r:embed="rId3"/>
          <a:stretch>
            <a:fillRect/>
          </a:stretch>
        </p:blipFill>
        <p:spPr>
          <a:xfrm>
            <a:off x="496140" y="3952198"/>
            <a:ext cx="3752110" cy="2221249"/>
          </a:xfrm>
          <a:prstGeom prst="rect">
            <a:avLst/>
          </a:prstGeom>
        </p:spPr>
      </p:pic>
      <p:sp>
        <p:nvSpPr>
          <p:cNvPr id="9" name="TextBox 8">
            <a:extLst>
              <a:ext uri="{FF2B5EF4-FFF2-40B4-BE49-F238E27FC236}">
                <a16:creationId xmlns:a16="http://schemas.microsoft.com/office/drawing/2014/main" id="{F35C7B0D-E5E7-474B-9860-A012193EEBCB}"/>
              </a:ext>
            </a:extLst>
          </p:cNvPr>
          <p:cNvSpPr txBox="1"/>
          <p:nvPr/>
        </p:nvSpPr>
        <p:spPr>
          <a:xfrm>
            <a:off x="4572000" y="3952198"/>
            <a:ext cx="3441898" cy="707886"/>
          </a:xfrm>
          <a:prstGeom prst="rect">
            <a:avLst/>
          </a:prstGeom>
          <a:noFill/>
        </p:spPr>
        <p:txBody>
          <a:bodyPr wrap="square" rtlCol="0">
            <a:spAutoFit/>
          </a:bodyPr>
          <a:lstStyle/>
          <a:p>
            <a:r>
              <a:rPr lang="en-SG" sz="2000" b="1"/>
              <a:t>This is important when dealing with collisions.</a:t>
            </a:r>
          </a:p>
        </p:txBody>
      </p:sp>
      <p:sp>
        <p:nvSpPr>
          <p:cNvPr id="10" name="TextBox 9">
            <a:extLst>
              <a:ext uri="{FF2B5EF4-FFF2-40B4-BE49-F238E27FC236}">
                <a16:creationId xmlns:a16="http://schemas.microsoft.com/office/drawing/2014/main" id="{BB08388A-4FC2-4C5E-96D6-0CF3540D7B3D}"/>
              </a:ext>
            </a:extLst>
          </p:cNvPr>
          <p:cNvSpPr txBox="1"/>
          <p:nvPr/>
        </p:nvSpPr>
        <p:spPr>
          <a:xfrm>
            <a:off x="4572000" y="4776937"/>
            <a:ext cx="3918090" cy="1446550"/>
          </a:xfrm>
          <a:prstGeom prst="rect">
            <a:avLst/>
          </a:prstGeom>
          <a:noFill/>
        </p:spPr>
        <p:txBody>
          <a:bodyPr wrap="square" rtlCol="0">
            <a:spAutoFit/>
          </a:bodyPr>
          <a:lstStyle/>
          <a:p>
            <a:r>
              <a:rPr lang="en-US" sz="2000" b="1"/>
              <a:t>How objects react during collisions is closely related to the concept of </a:t>
            </a:r>
            <a:r>
              <a:rPr lang="en-US" sz="2800" b="1"/>
              <a:t>Momentum</a:t>
            </a:r>
            <a:r>
              <a:rPr lang="en-US" sz="2000" b="1"/>
              <a:t>, which we’ll look more in Part 2.</a:t>
            </a:r>
            <a:endParaRPr lang="en-SG" sz="2000" b="1"/>
          </a:p>
        </p:txBody>
      </p:sp>
    </p:spTree>
    <p:extLst>
      <p:ext uri="{BB962C8B-B14F-4D97-AF65-F5344CB8AC3E}">
        <p14:creationId xmlns:p14="http://schemas.microsoft.com/office/powerpoint/2010/main" val="258459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2"/>
            <a:extLst>
              <a:ext uri="{FF2B5EF4-FFF2-40B4-BE49-F238E27FC236}">
                <a16:creationId xmlns:a16="http://schemas.microsoft.com/office/drawing/2014/main" id="{2066D20C-FC2E-4B63-ADA3-A955671C19BB}"/>
              </a:ext>
            </a:extLst>
          </p:cNvPr>
          <p:cNvSpPr txBox="1"/>
          <p:nvPr/>
        </p:nvSpPr>
        <p:spPr>
          <a:xfrm>
            <a:off x="3831040" y="5260567"/>
            <a:ext cx="3776950" cy="523220"/>
          </a:xfrm>
          <a:prstGeom prst="rect">
            <a:avLst/>
          </a:prstGeom>
          <a:noFill/>
        </p:spPr>
        <p:txBody>
          <a:bodyPr wrap="square">
            <a:spAutoFit/>
          </a:bodyPr>
          <a:lstStyle/>
          <a:p>
            <a:r>
              <a:rPr lang="en-SG" sz="2800" b="1" i="0">
                <a:solidFill>
                  <a:srgbClr val="DD336F"/>
                </a:solidFill>
                <a:effectLst/>
                <a:latin typeface="Source Sans Pro" panose="020B0503030403020204" pitchFamily="34" charset="0"/>
              </a:rPr>
              <a:t>https://bit.ly/33LD1kw</a:t>
            </a:r>
            <a:endParaRPr lang="en-SG" sz="2800" b="1">
              <a:solidFill>
                <a:srgbClr val="DD336F"/>
              </a:solidFill>
            </a:endParaRPr>
          </a:p>
        </p:txBody>
      </p:sp>
      <p:pic>
        <p:nvPicPr>
          <p:cNvPr id="7" name="Picture 6">
            <a:hlinkClick r:id="rId2"/>
            <a:extLst>
              <a:ext uri="{FF2B5EF4-FFF2-40B4-BE49-F238E27FC236}">
                <a16:creationId xmlns:a16="http://schemas.microsoft.com/office/drawing/2014/main" id="{DD222BE0-E7CE-4607-89A5-B6A4ED3A0AA5}"/>
              </a:ext>
            </a:extLst>
          </p:cNvPr>
          <p:cNvPicPr>
            <a:picLocks noChangeAspect="1"/>
          </p:cNvPicPr>
          <p:nvPr/>
        </p:nvPicPr>
        <p:blipFill>
          <a:blip r:embed="rId3"/>
          <a:stretch>
            <a:fillRect/>
          </a:stretch>
        </p:blipFill>
        <p:spPr>
          <a:xfrm>
            <a:off x="0" y="988948"/>
            <a:ext cx="9144000" cy="3997234"/>
          </a:xfrm>
          <a:prstGeom prst="rect">
            <a:avLst/>
          </a:prstGeom>
        </p:spPr>
      </p:pic>
      <p:sp>
        <p:nvSpPr>
          <p:cNvPr id="10" name="TextBox 9">
            <a:extLst>
              <a:ext uri="{FF2B5EF4-FFF2-40B4-BE49-F238E27FC236}">
                <a16:creationId xmlns:a16="http://schemas.microsoft.com/office/drawing/2014/main" id="{F971E88F-8F89-404B-8234-001F4F8CEEB1}"/>
              </a:ext>
            </a:extLst>
          </p:cNvPr>
          <p:cNvSpPr txBox="1"/>
          <p:nvPr/>
        </p:nvSpPr>
        <p:spPr>
          <a:xfrm>
            <a:off x="2511448" y="5260567"/>
            <a:ext cx="1319592" cy="523220"/>
          </a:xfrm>
          <a:prstGeom prst="rect">
            <a:avLst/>
          </a:prstGeom>
          <a:noFill/>
        </p:spPr>
        <p:txBody>
          <a:bodyPr wrap="none" rtlCol="0">
            <a:spAutoFit/>
          </a:bodyPr>
          <a:lstStyle/>
          <a:p>
            <a:r>
              <a:rPr lang="en-SG" sz="2800" b="1"/>
              <a:t>Activity</a:t>
            </a:r>
          </a:p>
        </p:txBody>
      </p:sp>
    </p:spTree>
    <p:extLst>
      <p:ext uri="{BB962C8B-B14F-4D97-AF65-F5344CB8AC3E}">
        <p14:creationId xmlns:p14="http://schemas.microsoft.com/office/powerpoint/2010/main" val="358502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19850" y="6604084"/>
            <a:ext cx="5524150" cy="253916"/>
          </a:xfrm>
          <a:prstGeom prst="rect">
            <a:avLst/>
          </a:prstGeom>
        </p:spPr>
        <p:txBody>
          <a:bodyPr wrap="square">
            <a:spAutoFit/>
          </a:bodyPr>
          <a:lstStyle/>
          <a:p>
            <a:r>
              <a:rPr lang="en-SG" sz="1050">
                <a:solidFill>
                  <a:schemeClr val="bg1">
                    <a:lumMod val="65000"/>
                  </a:schemeClr>
                </a:solidFill>
              </a:rPr>
              <a:t>https://www.toptal.com/game/video-game-physics-part-i-an-introduction-to-rigid-body-dynamics</a:t>
            </a:r>
          </a:p>
        </p:txBody>
      </p:sp>
      <p:sp>
        <p:nvSpPr>
          <p:cNvPr id="6" name="TextBox 5"/>
          <p:cNvSpPr txBox="1"/>
          <p:nvPr/>
        </p:nvSpPr>
        <p:spPr>
          <a:xfrm>
            <a:off x="412238" y="269492"/>
            <a:ext cx="3502434" cy="584775"/>
          </a:xfrm>
          <a:prstGeom prst="rect">
            <a:avLst/>
          </a:prstGeom>
          <a:noFill/>
        </p:spPr>
        <p:txBody>
          <a:bodyPr wrap="none" rtlCol="0">
            <a:spAutoFit/>
          </a:bodyPr>
          <a:lstStyle/>
          <a:p>
            <a:r>
              <a:rPr lang="en-SG" sz="3200" b="1"/>
              <a:t>Physics engine loop</a:t>
            </a:r>
          </a:p>
        </p:txBody>
      </p:sp>
      <p:sp>
        <p:nvSpPr>
          <p:cNvPr id="7" name="Rectangle 6"/>
          <p:cNvSpPr/>
          <p:nvPr/>
        </p:nvSpPr>
        <p:spPr>
          <a:xfrm>
            <a:off x="5595197" y="1357489"/>
            <a:ext cx="2377086" cy="19378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a:extLst>
              <a:ext uri="{FF2B5EF4-FFF2-40B4-BE49-F238E27FC236}">
                <a16:creationId xmlns:a16="http://schemas.microsoft.com/office/drawing/2014/main" id="{F0374E78-64CA-4FB1-BBB0-C9DE708082A3}"/>
              </a:ext>
            </a:extLst>
          </p:cNvPr>
          <p:cNvSpPr/>
          <p:nvPr/>
        </p:nvSpPr>
        <p:spPr>
          <a:xfrm>
            <a:off x="5685247" y="1442324"/>
            <a:ext cx="2210244" cy="678033"/>
          </a:xfrm>
          <a:prstGeom prst="rect">
            <a:avLst/>
          </a:prstGeom>
          <a:solidFill>
            <a:schemeClr val="accent4">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2">
                    <a:lumMod val="75000"/>
                  </a:schemeClr>
                </a:solidFill>
              </a:rPr>
              <a:t>Apply forces</a:t>
            </a:r>
          </a:p>
        </p:txBody>
      </p:sp>
      <p:sp>
        <p:nvSpPr>
          <p:cNvPr id="13" name="Rectangle 12">
            <a:extLst>
              <a:ext uri="{FF2B5EF4-FFF2-40B4-BE49-F238E27FC236}">
                <a16:creationId xmlns:a16="http://schemas.microsoft.com/office/drawing/2014/main" id="{C6AE070E-A31B-4048-A4B6-08601DE5E41D}"/>
              </a:ext>
            </a:extLst>
          </p:cNvPr>
          <p:cNvSpPr/>
          <p:nvPr/>
        </p:nvSpPr>
        <p:spPr>
          <a:xfrm>
            <a:off x="5685247" y="2302480"/>
            <a:ext cx="2210244" cy="891795"/>
          </a:xfrm>
          <a:prstGeom prst="rect">
            <a:avLst/>
          </a:prstGeom>
          <a:solidFill>
            <a:schemeClr val="accent4">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2">
                    <a:lumMod val="75000"/>
                  </a:schemeClr>
                </a:solidFill>
              </a:rPr>
              <a:t>Update positions and velocities</a:t>
            </a:r>
          </a:p>
        </p:txBody>
      </p:sp>
      <p:sp>
        <p:nvSpPr>
          <p:cNvPr id="16" name="Rectangle 15">
            <a:extLst>
              <a:ext uri="{FF2B5EF4-FFF2-40B4-BE49-F238E27FC236}">
                <a16:creationId xmlns:a16="http://schemas.microsoft.com/office/drawing/2014/main" id="{B16D7719-DCD7-441B-B442-8DB15402A808}"/>
              </a:ext>
            </a:extLst>
          </p:cNvPr>
          <p:cNvSpPr/>
          <p:nvPr/>
        </p:nvSpPr>
        <p:spPr>
          <a:xfrm>
            <a:off x="5674023" y="3477469"/>
            <a:ext cx="2255358" cy="678033"/>
          </a:xfrm>
          <a:prstGeom prst="rect">
            <a:avLst/>
          </a:prstGeom>
          <a:solidFill>
            <a:schemeClr val="accent4">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2">
                    <a:lumMod val="75000"/>
                  </a:schemeClr>
                </a:solidFill>
              </a:rPr>
              <a:t>Detect collisions</a:t>
            </a:r>
          </a:p>
        </p:txBody>
      </p:sp>
      <p:sp>
        <p:nvSpPr>
          <p:cNvPr id="17" name="Rectangle 16">
            <a:extLst>
              <a:ext uri="{FF2B5EF4-FFF2-40B4-BE49-F238E27FC236}">
                <a16:creationId xmlns:a16="http://schemas.microsoft.com/office/drawing/2014/main" id="{7ADEF362-8BC9-4D9F-9648-80275F696139}"/>
              </a:ext>
            </a:extLst>
          </p:cNvPr>
          <p:cNvSpPr/>
          <p:nvPr/>
        </p:nvSpPr>
        <p:spPr>
          <a:xfrm>
            <a:off x="5681014" y="4389456"/>
            <a:ext cx="2248367" cy="678033"/>
          </a:xfrm>
          <a:prstGeom prst="rect">
            <a:avLst/>
          </a:prstGeom>
          <a:solidFill>
            <a:schemeClr val="accent4">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2">
                    <a:lumMod val="75000"/>
                  </a:schemeClr>
                </a:solidFill>
              </a:rPr>
              <a:t>Solve constraints</a:t>
            </a:r>
          </a:p>
        </p:txBody>
      </p:sp>
      <p:sp>
        <p:nvSpPr>
          <p:cNvPr id="18" name="Rectangle 17">
            <a:extLst>
              <a:ext uri="{FF2B5EF4-FFF2-40B4-BE49-F238E27FC236}">
                <a16:creationId xmlns:a16="http://schemas.microsoft.com/office/drawing/2014/main" id="{4BEB562A-B0E3-4176-8B3A-2338AEDA23DA}"/>
              </a:ext>
            </a:extLst>
          </p:cNvPr>
          <p:cNvSpPr/>
          <p:nvPr/>
        </p:nvSpPr>
        <p:spPr>
          <a:xfrm>
            <a:off x="5681014" y="5529555"/>
            <a:ext cx="2255358" cy="678033"/>
          </a:xfrm>
          <a:prstGeom prst="rect">
            <a:avLst/>
          </a:prstGeom>
          <a:solidFill>
            <a:schemeClr val="accent4">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2">
                    <a:lumMod val="75000"/>
                  </a:schemeClr>
                </a:solidFill>
              </a:rPr>
              <a:t>Display results</a:t>
            </a:r>
          </a:p>
        </p:txBody>
      </p:sp>
      <p:sp>
        <p:nvSpPr>
          <p:cNvPr id="20" name="Rectangle 19">
            <a:extLst>
              <a:ext uri="{FF2B5EF4-FFF2-40B4-BE49-F238E27FC236}">
                <a16:creationId xmlns:a16="http://schemas.microsoft.com/office/drawing/2014/main" id="{69C31F7B-6E41-44ED-8D97-2BF772FD748F}"/>
              </a:ext>
            </a:extLst>
          </p:cNvPr>
          <p:cNvSpPr/>
          <p:nvPr/>
        </p:nvSpPr>
        <p:spPr>
          <a:xfrm>
            <a:off x="2467054" y="1364642"/>
            <a:ext cx="1939725" cy="678033"/>
          </a:xfrm>
          <a:prstGeom prst="rect">
            <a:avLst/>
          </a:prstGeom>
          <a:solidFill>
            <a:schemeClr val="accent4">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accent2">
                    <a:lumMod val="75000"/>
                  </a:schemeClr>
                </a:solidFill>
              </a:rPr>
              <a:t>Setup objects</a:t>
            </a:r>
          </a:p>
        </p:txBody>
      </p:sp>
      <p:sp>
        <p:nvSpPr>
          <p:cNvPr id="22" name="Rectangle 21">
            <a:extLst>
              <a:ext uri="{FF2B5EF4-FFF2-40B4-BE49-F238E27FC236}">
                <a16:creationId xmlns:a16="http://schemas.microsoft.com/office/drawing/2014/main" id="{F120510A-B21C-4DA2-B0BC-38B01B637877}"/>
              </a:ext>
            </a:extLst>
          </p:cNvPr>
          <p:cNvSpPr/>
          <p:nvPr/>
        </p:nvSpPr>
        <p:spPr>
          <a:xfrm>
            <a:off x="5454520" y="1239640"/>
            <a:ext cx="2669572" cy="391531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14364F9E-2970-433E-A7A5-E00BF5953387}"/>
              </a:ext>
            </a:extLst>
          </p:cNvPr>
          <p:cNvSpPr txBox="1"/>
          <p:nvPr/>
        </p:nvSpPr>
        <p:spPr>
          <a:xfrm>
            <a:off x="5342723" y="895898"/>
            <a:ext cx="609847" cy="369332"/>
          </a:xfrm>
          <a:prstGeom prst="rect">
            <a:avLst/>
          </a:prstGeom>
          <a:noFill/>
        </p:spPr>
        <p:txBody>
          <a:bodyPr wrap="none" rtlCol="0">
            <a:spAutoFit/>
          </a:bodyPr>
          <a:lstStyle/>
          <a:p>
            <a:r>
              <a:rPr lang="en-SG" b="1">
                <a:solidFill>
                  <a:srgbClr val="00B0F0"/>
                </a:solidFill>
              </a:rPr>
              <a:t>Step</a:t>
            </a:r>
          </a:p>
        </p:txBody>
      </p:sp>
      <p:sp>
        <p:nvSpPr>
          <p:cNvPr id="25" name="Rectangle 24">
            <a:extLst>
              <a:ext uri="{FF2B5EF4-FFF2-40B4-BE49-F238E27FC236}">
                <a16:creationId xmlns:a16="http://schemas.microsoft.com/office/drawing/2014/main" id="{B8AFEAF6-5B4F-4626-BA77-DBD8779FF471}"/>
              </a:ext>
            </a:extLst>
          </p:cNvPr>
          <p:cNvSpPr/>
          <p:nvPr/>
        </p:nvSpPr>
        <p:spPr>
          <a:xfrm>
            <a:off x="5291412" y="881445"/>
            <a:ext cx="2954655" cy="442872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C423FBAF-0832-40BF-8158-7AD10D2AE7EC}"/>
              </a:ext>
            </a:extLst>
          </p:cNvPr>
          <p:cNvSpPr txBox="1"/>
          <p:nvPr/>
        </p:nvSpPr>
        <p:spPr>
          <a:xfrm>
            <a:off x="5180540" y="507972"/>
            <a:ext cx="652743" cy="369332"/>
          </a:xfrm>
          <a:prstGeom prst="rect">
            <a:avLst/>
          </a:prstGeom>
          <a:noFill/>
        </p:spPr>
        <p:txBody>
          <a:bodyPr wrap="none" rtlCol="0">
            <a:spAutoFit/>
          </a:bodyPr>
          <a:lstStyle/>
          <a:p>
            <a:r>
              <a:rPr lang="en-SG" b="1">
                <a:solidFill>
                  <a:srgbClr val="92D050"/>
                </a:solidFill>
              </a:rPr>
              <a:t>Loop</a:t>
            </a:r>
          </a:p>
        </p:txBody>
      </p:sp>
      <p:cxnSp>
        <p:nvCxnSpPr>
          <p:cNvPr id="12" name="Straight Arrow Connector 11">
            <a:extLst>
              <a:ext uri="{FF2B5EF4-FFF2-40B4-BE49-F238E27FC236}">
                <a16:creationId xmlns:a16="http://schemas.microsoft.com/office/drawing/2014/main" id="{F7711783-5C9E-4F9E-9306-D115CE9BDD93}"/>
              </a:ext>
            </a:extLst>
          </p:cNvPr>
          <p:cNvCxnSpPr>
            <a:stCxn id="2" idx="2"/>
            <a:endCxn id="13" idx="0"/>
          </p:cNvCxnSpPr>
          <p:nvPr/>
        </p:nvCxnSpPr>
        <p:spPr>
          <a:xfrm>
            <a:off x="6790369" y="2120357"/>
            <a:ext cx="0" cy="1821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A94999-22D1-4572-B541-F091BB02FABE}"/>
              </a:ext>
            </a:extLst>
          </p:cNvPr>
          <p:cNvCxnSpPr>
            <a:cxnSpLocks/>
            <a:endCxn id="16" idx="0"/>
          </p:cNvCxnSpPr>
          <p:nvPr/>
        </p:nvCxnSpPr>
        <p:spPr>
          <a:xfrm flipH="1">
            <a:off x="6801702" y="3194123"/>
            <a:ext cx="6252" cy="283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96EC15-DD1C-4967-976F-901A7C9A745F}"/>
              </a:ext>
            </a:extLst>
          </p:cNvPr>
          <p:cNvCxnSpPr>
            <a:cxnSpLocks/>
            <a:stCxn id="16" idx="2"/>
          </p:cNvCxnSpPr>
          <p:nvPr/>
        </p:nvCxnSpPr>
        <p:spPr>
          <a:xfrm>
            <a:off x="6801702" y="4155502"/>
            <a:ext cx="6252" cy="219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5C1E1BB-4E0F-46BA-84C2-007833068152}"/>
              </a:ext>
            </a:extLst>
          </p:cNvPr>
          <p:cNvCxnSpPr>
            <a:cxnSpLocks/>
            <a:stCxn id="17" idx="2"/>
            <a:endCxn id="18" idx="0"/>
          </p:cNvCxnSpPr>
          <p:nvPr/>
        </p:nvCxnSpPr>
        <p:spPr>
          <a:xfrm>
            <a:off x="6805198" y="5067489"/>
            <a:ext cx="3495" cy="4620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E42A29-B378-4ABD-BB41-585C9A1D1589}"/>
              </a:ext>
            </a:extLst>
          </p:cNvPr>
          <p:cNvCxnSpPr>
            <a:cxnSpLocks/>
            <a:stCxn id="20" idx="3"/>
          </p:cNvCxnSpPr>
          <p:nvPr/>
        </p:nvCxnSpPr>
        <p:spPr>
          <a:xfrm flipV="1">
            <a:off x="4406779" y="1703658"/>
            <a:ext cx="86704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441829" y="2408245"/>
            <a:ext cx="3144576" cy="1846659"/>
            <a:chOff x="1659314" y="2997330"/>
            <a:chExt cx="3144576" cy="1846659"/>
          </a:xfrm>
        </p:grpSpPr>
        <p:sp>
          <p:nvSpPr>
            <p:cNvPr id="14" name="TextBox 13"/>
            <p:cNvSpPr txBox="1"/>
            <p:nvPr/>
          </p:nvSpPr>
          <p:spPr>
            <a:xfrm>
              <a:off x="1659314" y="2997330"/>
              <a:ext cx="2255358" cy="1846659"/>
            </a:xfrm>
            <a:prstGeom prst="rect">
              <a:avLst/>
            </a:prstGeom>
            <a:noFill/>
          </p:spPr>
          <p:txBody>
            <a:bodyPr wrap="square" rtlCol="0">
              <a:spAutoFit/>
            </a:bodyPr>
            <a:lstStyle/>
            <a:p>
              <a:r>
                <a:rPr lang="en-SG" b="1"/>
                <a:t>Usually called the </a:t>
              </a:r>
              <a:r>
                <a:rPr lang="en-SG" sz="2400" b="1">
                  <a:solidFill>
                    <a:srgbClr val="FF0000"/>
                  </a:solidFill>
                </a:rPr>
                <a:t>integration </a:t>
              </a:r>
              <a:r>
                <a:rPr lang="en-SG" sz="2000" b="1"/>
                <a:t>step</a:t>
              </a:r>
              <a:r>
                <a:rPr lang="en-SG" b="1"/>
                <a:t>, because this is where the equations of motion are used to update the dynamics</a:t>
              </a:r>
            </a:p>
          </p:txBody>
        </p:sp>
        <p:cxnSp>
          <p:nvCxnSpPr>
            <p:cNvPr id="15" name="Straight Arrow Connector 14"/>
            <p:cNvCxnSpPr/>
            <p:nvPr/>
          </p:nvCxnSpPr>
          <p:spPr>
            <a:xfrm flipH="1">
              <a:off x="3914672" y="3322040"/>
              <a:ext cx="889218" cy="184558"/>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E1FBDE0-0B85-4FD3-88D4-FE44827BD758}"/>
              </a:ext>
            </a:extLst>
          </p:cNvPr>
          <p:cNvSpPr txBox="1"/>
          <p:nvPr/>
        </p:nvSpPr>
        <p:spPr>
          <a:xfrm>
            <a:off x="2441829" y="4399691"/>
            <a:ext cx="2255358" cy="369332"/>
          </a:xfrm>
          <a:prstGeom prst="rect">
            <a:avLst/>
          </a:prstGeom>
          <a:noFill/>
        </p:spPr>
        <p:txBody>
          <a:bodyPr wrap="square" rtlCol="0">
            <a:spAutoFit/>
          </a:bodyPr>
          <a:lstStyle/>
          <a:p>
            <a:r>
              <a:rPr lang="en-SG" b="1"/>
              <a:t>We’ll look at this now</a:t>
            </a:r>
          </a:p>
        </p:txBody>
      </p:sp>
    </p:spTree>
    <p:extLst>
      <p:ext uri="{BB962C8B-B14F-4D97-AF65-F5344CB8AC3E}">
        <p14:creationId xmlns:p14="http://schemas.microsoft.com/office/powerpoint/2010/main" val="39211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20B712-EC2C-7A6B-E71B-1702A3A21BFF}"/>
              </a:ext>
            </a:extLst>
          </p:cNvPr>
          <p:cNvPicPr>
            <a:picLocks noChangeAspect="1"/>
          </p:cNvPicPr>
          <p:nvPr/>
        </p:nvPicPr>
        <p:blipFill rotWithShape="1">
          <a:blip r:embed="rId2"/>
          <a:srcRect l="22672" r="21293"/>
          <a:stretch/>
        </p:blipFill>
        <p:spPr>
          <a:xfrm>
            <a:off x="608650" y="559676"/>
            <a:ext cx="3963350" cy="5238776"/>
          </a:xfrm>
          <a:prstGeom prst="rect">
            <a:avLst/>
          </a:prstGeom>
        </p:spPr>
      </p:pic>
      <p:sp>
        <p:nvSpPr>
          <p:cNvPr id="4" name="Speech Bubble: Oval 3">
            <a:extLst>
              <a:ext uri="{FF2B5EF4-FFF2-40B4-BE49-F238E27FC236}">
                <a16:creationId xmlns:a16="http://schemas.microsoft.com/office/drawing/2014/main" id="{439EA231-3EA8-C9E7-924D-E80A0E1FD4E6}"/>
              </a:ext>
            </a:extLst>
          </p:cNvPr>
          <p:cNvSpPr/>
          <p:nvPr/>
        </p:nvSpPr>
        <p:spPr>
          <a:xfrm>
            <a:off x="3927917" y="386255"/>
            <a:ext cx="2716503" cy="1588520"/>
          </a:xfrm>
          <a:prstGeom prst="wedgeEllipseCallout">
            <a:avLst>
              <a:gd name="adj1" fmla="val -60695"/>
              <a:gd name="adj2" fmla="val 39333"/>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907BA424-96E5-6B60-C8F2-359E7D8B723D}"/>
              </a:ext>
            </a:extLst>
          </p:cNvPr>
          <p:cNvSpPr txBox="1"/>
          <p:nvPr/>
        </p:nvSpPr>
        <p:spPr>
          <a:xfrm>
            <a:off x="4212157" y="718850"/>
            <a:ext cx="2100725" cy="923330"/>
          </a:xfrm>
          <a:prstGeom prst="rect">
            <a:avLst/>
          </a:prstGeom>
          <a:noFill/>
        </p:spPr>
        <p:txBody>
          <a:bodyPr wrap="square" rtlCol="0">
            <a:spAutoFit/>
          </a:bodyPr>
          <a:lstStyle/>
          <a:p>
            <a:pPr algn="ctr"/>
            <a:r>
              <a:rPr lang="en-US" b="1"/>
              <a:t>Now do Part 1 of GMAPS__Dynamics_Kinematics.docx</a:t>
            </a:r>
            <a:endParaRPr lang="en-SG" b="1"/>
          </a:p>
        </p:txBody>
      </p:sp>
    </p:spTree>
    <p:extLst>
      <p:ext uri="{BB962C8B-B14F-4D97-AF65-F5344CB8AC3E}">
        <p14:creationId xmlns:p14="http://schemas.microsoft.com/office/powerpoint/2010/main" val="165801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5754" y="208238"/>
            <a:ext cx="4335739" cy="707886"/>
          </a:xfrm>
          <a:prstGeom prst="rect">
            <a:avLst/>
          </a:prstGeom>
          <a:noFill/>
        </p:spPr>
        <p:txBody>
          <a:bodyPr wrap="none" rtlCol="0">
            <a:spAutoFit/>
          </a:bodyPr>
          <a:lstStyle/>
          <a:p>
            <a:r>
              <a:rPr lang="en-SG" sz="4000" b="1"/>
              <a:t>First, some terms …</a:t>
            </a:r>
          </a:p>
        </p:txBody>
      </p:sp>
      <p:sp>
        <p:nvSpPr>
          <p:cNvPr id="7" name="TextBox 6"/>
          <p:cNvSpPr txBox="1"/>
          <p:nvPr/>
        </p:nvSpPr>
        <p:spPr>
          <a:xfrm>
            <a:off x="998289" y="1673032"/>
            <a:ext cx="1641155" cy="584775"/>
          </a:xfrm>
          <a:prstGeom prst="rect">
            <a:avLst/>
          </a:prstGeom>
          <a:noFill/>
        </p:spPr>
        <p:txBody>
          <a:bodyPr wrap="none" rtlCol="0">
            <a:spAutoFit/>
          </a:bodyPr>
          <a:lstStyle/>
          <a:p>
            <a:r>
              <a:rPr lang="en-SG" sz="3200" b="1"/>
              <a:t>Distance</a:t>
            </a:r>
          </a:p>
        </p:txBody>
      </p:sp>
      <p:sp>
        <p:nvSpPr>
          <p:cNvPr id="8" name="TextBox 7"/>
          <p:cNvSpPr txBox="1"/>
          <p:nvPr/>
        </p:nvSpPr>
        <p:spPr>
          <a:xfrm>
            <a:off x="998289" y="2291166"/>
            <a:ext cx="2506840" cy="584775"/>
          </a:xfrm>
          <a:prstGeom prst="rect">
            <a:avLst/>
          </a:prstGeom>
          <a:noFill/>
        </p:spPr>
        <p:txBody>
          <a:bodyPr wrap="none" rtlCol="0">
            <a:spAutoFit/>
          </a:bodyPr>
          <a:lstStyle/>
          <a:p>
            <a:r>
              <a:rPr lang="en-SG" sz="3200" b="1"/>
              <a:t>Displacement</a:t>
            </a:r>
          </a:p>
        </p:txBody>
      </p:sp>
      <p:grpSp>
        <p:nvGrpSpPr>
          <p:cNvPr id="18" name="Group 17"/>
          <p:cNvGrpSpPr/>
          <p:nvPr/>
        </p:nvGrpSpPr>
        <p:grpSpPr>
          <a:xfrm>
            <a:off x="998289" y="2909300"/>
            <a:ext cx="4671408" cy="584775"/>
            <a:chOff x="1157681" y="3249750"/>
            <a:chExt cx="4671408" cy="584775"/>
          </a:xfrm>
        </p:grpSpPr>
        <p:sp>
          <p:nvSpPr>
            <p:cNvPr id="9" name="TextBox 8"/>
            <p:cNvSpPr txBox="1"/>
            <p:nvPr/>
          </p:nvSpPr>
          <p:spPr>
            <a:xfrm>
              <a:off x="1157681" y="3249750"/>
              <a:ext cx="1231427" cy="584775"/>
            </a:xfrm>
            <a:prstGeom prst="rect">
              <a:avLst/>
            </a:prstGeom>
            <a:noFill/>
          </p:spPr>
          <p:txBody>
            <a:bodyPr wrap="none" rtlCol="0">
              <a:spAutoFit/>
            </a:bodyPr>
            <a:lstStyle/>
            <a:p>
              <a:r>
                <a:rPr lang="en-SG" sz="3200" b="1"/>
                <a:t>Speed</a:t>
              </a:r>
            </a:p>
          </p:txBody>
        </p:sp>
        <p:sp>
          <p:nvSpPr>
            <p:cNvPr id="11" name="TextBox 10"/>
            <p:cNvSpPr txBox="1"/>
            <p:nvPr/>
          </p:nvSpPr>
          <p:spPr>
            <a:xfrm>
              <a:off x="3164577" y="3249750"/>
              <a:ext cx="2664512" cy="584775"/>
            </a:xfrm>
            <a:prstGeom prst="rect">
              <a:avLst/>
            </a:prstGeom>
            <a:noFill/>
          </p:spPr>
          <p:txBody>
            <a:bodyPr wrap="none" rtlCol="0">
              <a:spAutoFit/>
            </a:bodyPr>
            <a:lstStyle/>
            <a:p>
              <a:r>
                <a:rPr lang="en-SG" sz="3200" b="1"/>
                <a:t>Average speed</a:t>
              </a:r>
            </a:p>
          </p:txBody>
        </p:sp>
      </p:grpSp>
      <p:grpSp>
        <p:nvGrpSpPr>
          <p:cNvPr id="19" name="Group 18"/>
          <p:cNvGrpSpPr/>
          <p:nvPr/>
        </p:nvGrpSpPr>
        <p:grpSpPr>
          <a:xfrm>
            <a:off x="998289" y="4145568"/>
            <a:ext cx="4983416" cy="584775"/>
            <a:chOff x="1157681" y="4426176"/>
            <a:chExt cx="4983416" cy="584775"/>
          </a:xfrm>
        </p:grpSpPr>
        <p:sp>
          <p:nvSpPr>
            <p:cNvPr id="10" name="TextBox 9"/>
            <p:cNvSpPr txBox="1"/>
            <p:nvPr/>
          </p:nvSpPr>
          <p:spPr>
            <a:xfrm>
              <a:off x="1157681" y="4426176"/>
              <a:ext cx="1543821" cy="584775"/>
            </a:xfrm>
            <a:prstGeom prst="rect">
              <a:avLst/>
            </a:prstGeom>
            <a:noFill/>
          </p:spPr>
          <p:txBody>
            <a:bodyPr wrap="none" rtlCol="0">
              <a:spAutoFit/>
            </a:bodyPr>
            <a:lstStyle/>
            <a:p>
              <a:r>
                <a:rPr lang="en-SG" sz="3200" b="1"/>
                <a:t>Velocity</a:t>
              </a:r>
            </a:p>
          </p:txBody>
        </p:sp>
        <p:sp>
          <p:nvSpPr>
            <p:cNvPr id="12" name="TextBox 11"/>
            <p:cNvSpPr txBox="1"/>
            <p:nvPr/>
          </p:nvSpPr>
          <p:spPr>
            <a:xfrm>
              <a:off x="3164577" y="4426176"/>
              <a:ext cx="2976520" cy="584775"/>
            </a:xfrm>
            <a:prstGeom prst="rect">
              <a:avLst/>
            </a:prstGeom>
            <a:noFill/>
          </p:spPr>
          <p:txBody>
            <a:bodyPr wrap="none" rtlCol="0">
              <a:spAutoFit/>
            </a:bodyPr>
            <a:lstStyle/>
            <a:p>
              <a:r>
                <a:rPr lang="en-SG" sz="3200" b="1"/>
                <a:t>Average velocity</a:t>
              </a:r>
            </a:p>
          </p:txBody>
        </p:sp>
      </p:grpSp>
      <p:sp>
        <p:nvSpPr>
          <p:cNvPr id="13" name="TextBox 12"/>
          <p:cNvSpPr txBox="1"/>
          <p:nvPr/>
        </p:nvSpPr>
        <p:spPr>
          <a:xfrm>
            <a:off x="3005185" y="3527434"/>
            <a:ext cx="3709221" cy="584775"/>
          </a:xfrm>
          <a:prstGeom prst="rect">
            <a:avLst/>
          </a:prstGeom>
          <a:noFill/>
        </p:spPr>
        <p:txBody>
          <a:bodyPr wrap="none" rtlCol="0">
            <a:spAutoFit/>
          </a:bodyPr>
          <a:lstStyle/>
          <a:p>
            <a:r>
              <a:rPr lang="en-SG" sz="3200" b="1"/>
              <a:t>Instantaneous speed</a:t>
            </a:r>
          </a:p>
        </p:txBody>
      </p:sp>
      <p:sp>
        <p:nvSpPr>
          <p:cNvPr id="14" name="TextBox 13"/>
          <p:cNvSpPr txBox="1"/>
          <p:nvPr/>
        </p:nvSpPr>
        <p:spPr>
          <a:xfrm>
            <a:off x="3005185" y="4763702"/>
            <a:ext cx="4021229" cy="584775"/>
          </a:xfrm>
          <a:prstGeom prst="rect">
            <a:avLst/>
          </a:prstGeom>
          <a:noFill/>
        </p:spPr>
        <p:txBody>
          <a:bodyPr wrap="none" rtlCol="0">
            <a:spAutoFit/>
          </a:bodyPr>
          <a:lstStyle/>
          <a:p>
            <a:r>
              <a:rPr lang="en-SG" sz="3200" b="1"/>
              <a:t>Instantaneous velocity</a:t>
            </a:r>
          </a:p>
        </p:txBody>
      </p:sp>
      <p:sp>
        <p:nvSpPr>
          <p:cNvPr id="15" name="TextBox 14"/>
          <p:cNvSpPr txBox="1"/>
          <p:nvPr/>
        </p:nvSpPr>
        <p:spPr>
          <a:xfrm>
            <a:off x="998289" y="5381836"/>
            <a:ext cx="2310248" cy="584775"/>
          </a:xfrm>
          <a:prstGeom prst="rect">
            <a:avLst/>
          </a:prstGeom>
          <a:noFill/>
        </p:spPr>
        <p:txBody>
          <a:bodyPr wrap="none" rtlCol="0">
            <a:spAutoFit/>
          </a:bodyPr>
          <a:lstStyle/>
          <a:p>
            <a:r>
              <a:rPr lang="en-SG" sz="3200" b="1"/>
              <a:t>Acceleration</a:t>
            </a:r>
          </a:p>
        </p:txBody>
      </p:sp>
      <p:sp>
        <p:nvSpPr>
          <p:cNvPr id="16" name="TextBox 15"/>
          <p:cNvSpPr txBox="1"/>
          <p:nvPr/>
        </p:nvSpPr>
        <p:spPr>
          <a:xfrm rot="21317038">
            <a:off x="6000196" y="988525"/>
            <a:ext cx="1782761"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SG" sz="2800" b="1"/>
              <a:t>Refresher!</a:t>
            </a:r>
          </a:p>
        </p:txBody>
      </p:sp>
    </p:spTree>
    <p:extLst>
      <p:ext uri="{BB962C8B-B14F-4D97-AF65-F5344CB8AC3E}">
        <p14:creationId xmlns:p14="http://schemas.microsoft.com/office/powerpoint/2010/main" val="307627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8865" y="1812347"/>
            <a:ext cx="3680670" cy="1323439"/>
          </a:xfrm>
          <a:prstGeom prst="rect">
            <a:avLst/>
          </a:prstGeom>
        </p:spPr>
        <p:txBody>
          <a:bodyPr wrap="square">
            <a:spAutoFit/>
          </a:bodyPr>
          <a:lstStyle/>
          <a:p>
            <a:r>
              <a:rPr lang="en-SG" sz="2000"/>
              <a:t>A </a:t>
            </a:r>
            <a:r>
              <a:rPr lang="en-SG" sz="2000" i="1"/>
              <a:t>scalar</a:t>
            </a:r>
            <a:r>
              <a:rPr lang="en-SG" sz="2000"/>
              <a:t> measure of the interval between two locations measured along the </a:t>
            </a:r>
            <a:r>
              <a:rPr lang="en-SG" sz="2000" i="1">
                <a:solidFill>
                  <a:srgbClr val="FF0000"/>
                </a:solidFill>
              </a:rPr>
              <a:t>actual path</a:t>
            </a:r>
            <a:r>
              <a:rPr lang="en-SG" sz="2000">
                <a:solidFill>
                  <a:srgbClr val="FF0000"/>
                </a:solidFill>
              </a:rPr>
              <a:t> </a:t>
            </a:r>
            <a:r>
              <a:rPr lang="en-SG" sz="2000"/>
              <a:t>connecting them</a:t>
            </a:r>
          </a:p>
        </p:txBody>
      </p:sp>
      <p:sp>
        <p:nvSpPr>
          <p:cNvPr id="6" name="Rectangle 5"/>
          <p:cNvSpPr/>
          <p:nvPr/>
        </p:nvSpPr>
        <p:spPr>
          <a:xfrm>
            <a:off x="528865" y="4054932"/>
            <a:ext cx="3877810" cy="1446550"/>
          </a:xfrm>
          <a:prstGeom prst="rect">
            <a:avLst/>
          </a:prstGeom>
        </p:spPr>
        <p:txBody>
          <a:bodyPr wrap="square">
            <a:spAutoFit/>
          </a:bodyPr>
          <a:lstStyle/>
          <a:p>
            <a:r>
              <a:rPr lang="en-SG" sz="2000"/>
              <a:t>A </a:t>
            </a:r>
            <a:r>
              <a:rPr lang="en-SG" sz="2800" b="1" i="1"/>
              <a:t>vector</a:t>
            </a:r>
            <a:r>
              <a:rPr lang="en-SG" sz="2800"/>
              <a:t> </a:t>
            </a:r>
            <a:r>
              <a:rPr lang="en-SG" sz="2000"/>
              <a:t>measure of the interval between two locations measured along the </a:t>
            </a:r>
            <a:r>
              <a:rPr lang="en-SG" sz="2000" i="1">
                <a:solidFill>
                  <a:srgbClr val="FF0000"/>
                </a:solidFill>
              </a:rPr>
              <a:t>shortest path</a:t>
            </a:r>
            <a:r>
              <a:rPr lang="en-SG" sz="2000">
                <a:solidFill>
                  <a:srgbClr val="FF0000"/>
                </a:solidFill>
              </a:rPr>
              <a:t> </a:t>
            </a:r>
            <a:r>
              <a:rPr lang="en-SG" sz="2000"/>
              <a:t>connecting them</a:t>
            </a:r>
          </a:p>
        </p:txBody>
      </p:sp>
      <p:sp>
        <p:nvSpPr>
          <p:cNvPr id="19" name="Rectangle 18"/>
          <p:cNvSpPr/>
          <p:nvPr/>
        </p:nvSpPr>
        <p:spPr>
          <a:xfrm>
            <a:off x="1173899" y="3408962"/>
            <a:ext cx="2639039" cy="584775"/>
          </a:xfrm>
          <a:prstGeom prst="rect">
            <a:avLst/>
          </a:prstGeom>
        </p:spPr>
        <p:txBody>
          <a:bodyPr wrap="square">
            <a:spAutoFit/>
          </a:bodyPr>
          <a:lstStyle/>
          <a:p>
            <a:r>
              <a:rPr lang="en-SG" sz="3200" b="1"/>
              <a:t>Displacement </a:t>
            </a:r>
          </a:p>
        </p:txBody>
      </p:sp>
      <p:pic>
        <p:nvPicPr>
          <p:cNvPr id="20" name="Picture 19"/>
          <p:cNvPicPr>
            <a:picLocks noChangeAspect="1"/>
          </p:cNvPicPr>
          <p:nvPr/>
        </p:nvPicPr>
        <p:blipFill>
          <a:blip r:embed="rId2"/>
          <a:stretch>
            <a:fillRect/>
          </a:stretch>
        </p:blipFill>
        <p:spPr>
          <a:xfrm>
            <a:off x="6601810" y="684888"/>
            <a:ext cx="2262760" cy="2870760"/>
          </a:xfrm>
          <a:prstGeom prst="rect">
            <a:avLst/>
          </a:prstGeom>
        </p:spPr>
      </p:pic>
      <p:pic>
        <p:nvPicPr>
          <p:cNvPr id="21" name="Picture 20"/>
          <p:cNvPicPr>
            <a:picLocks noChangeAspect="1"/>
          </p:cNvPicPr>
          <p:nvPr/>
        </p:nvPicPr>
        <p:blipFill>
          <a:blip r:embed="rId3"/>
          <a:stretch>
            <a:fillRect/>
          </a:stretch>
        </p:blipFill>
        <p:spPr>
          <a:xfrm>
            <a:off x="4406675" y="706048"/>
            <a:ext cx="2195135" cy="2767506"/>
          </a:xfrm>
          <a:prstGeom prst="rect">
            <a:avLst/>
          </a:prstGeom>
        </p:spPr>
      </p:pic>
      <p:sp>
        <p:nvSpPr>
          <p:cNvPr id="22" name="Rectangle 21"/>
          <p:cNvSpPr/>
          <p:nvPr/>
        </p:nvSpPr>
        <p:spPr>
          <a:xfrm>
            <a:off x="1509463" y="1076822"/>
            <a:ext cx="1831814" cy="584775"/>
          </a:xfrm>
          <a:prstGeom prst="rect">
            <a:avLst/>
          </a:prstGeom>
        </p:spPr>
        <p:txBody>
          <a:bodyPr wrap="square">
            <a:spAutoFit/>
          </a:bodyPr>
          <a:lstStyle/>
          <a:p>
            <a:r>
              <a:rPr lang="en-SG" sz="3200" b="1"/>
              <a:t>Distance</a:t>
            </a: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8815" y="3817568"/>
            <a:ext cx="3665989" cy="2269858"/>
          </a:xfrm>
          <a:prstGeom prst="rect">
            <a:avLst/>
          </a:prstGeom>
        </p:spPr>
      </p:pic>
    </p:spTree>
    <p:extLst>
      <p:ext uri="{BB962C8B-B14F-4D97-AF65-F5344CB8AC3E}">
        <p14:creationId xmlns:p14="http://schemas.microsoft.com/office/powerpoint/2010/main" val="1753283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37595" y="216822"/>
            <a:ext cx="1289943" cy="584775"/>
          </a:xfrm>
          <a:prstGeom prst="rect">
            <a:avLst/>
          </a:prstGeom>
        </p:spPr>
        <p:txBody>
          <a:bodyPr wrap="square">
            <a:spAutoFit/>
          </a:bodyPr>
          <a:lstStyle/>
          <a:p>
            <a:r>
              <a:rPr lang="en-SG" sz="3200" b="1"/>
              <a:t>Speed</a:t>
            </a:r>
          </a:p>
        </p:txBody>
      </p:sp>
      <p:pic>
        <p:nvPicPr>
          <p:cNvPr id="6" name="Picture 5"/>
          <p:cNvPicPr>
            <a:picLocks noChangeAspect="1"/>
          </p:cNvPicPr>
          <p:nvPr/>
        </p:nvPicPr>
        <p:blipFill>
          <a:blip r:embed="rId2"/>
          <a:stretch>
            <a:fillRect/>
          </a:stretch>
        </p:blipFill>
        <p:spPr>
          <a:xfrm>
            <a:off x="922982" y="1749848"/>
            <a:ext cx="1471940" cy="956346"/>
          </a:xfrm>
          <a:prstGeom prst="rect">
            <a:avLst/>
          </a:prstGeom>
        </p:spPr>
      </p:pic>
      <p:cxnSp>
        <p:nvCxnSpPr>
          <p:cNvPr id="8" name="Straight Arrow Connector 7"/>
          <p:cNvCxnSpPr>
            <a:stCxn id="6" idx="3"/>
          </p:cNvCxnSpPr>
          <p:nvPr/>
        </p:nvCxnSpPr>
        <p:spPr>
          <a:xfrm>
            <a:off x="2394922" y="2228021"/>
            <a:ext cx="76482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4479914" y="1700149"/>
            <a:ext cx="1471940" cy="956346"/>
          </a:xfrm>
          <a:prstGeom prst="rect">
            <a:avLst/>
          </a:prstGeom>
        </p:spPr>
      </p:pic>
      <p:cxnSp>
        <p:nvCxnSpPr>
          <p:cNvPr id="10" name="Straight Arrow Connector 9"/>
          <p:cNvCxnSpPr>
            <a:stCxn id="9" idx="3"/>
          </p:cNvCxnSpPr>
          <p:nvPr/>
        </p:nvCxnSpPr>
        <p:spPr>
          <a:xfrm>
            <a:off x="5951854" y="2178322"/>
            <a:ext cx="202317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73197" y="1700149"/>
            <a:ext cx="979755" cy="369332"/>
          </a:xfrm>
          <a:prstGeom prst="rect">
            <a:avLst/>
          </a:prstGeom>
          <a:noFill/>
        </p:spPr>
        <p:txBody>
          <a:bodyPr wrap="none" rtlCol="0">
            <a:spAutoFit/>
          </a:bodyPr>
          <a:lstStyle/>
          <a:p>
            <a:r>
              <a:rPr lang="en-SG" b="1">
                <a:solidFill>
                  <a:srgbClr val="FF0000"/>
                </a:solidFill>
              </a:rPr>
              <a:t>distance</a:t>
            </a:r>
          </a:p>
        </p:txBody>
      </p:sp>
      <p:sp>
        <p:nvSpPr>
          <p:cNvPr id="14" name="TextBox 13"/>
          <p:cNvSpPr txBox="1"/>
          <p:nvPr/>
        </p:nvSpPr>
        <p:spPr>
          <a:xfrm>
            <a:off x="7304587" y="1651259"/>
            <a:ext cx="979755" cy="369332"/>
          </a:xfrm>
          <a:prstGeom prst="rect">
            <a:avLst/>
          </a:prstGeom>
          <a:noFill/>
        </p:spPr>
        <p:txBody>
          <a:bodyPr wrap="none" rtlCol="0">
            <a:spAutoFit/>
          </a:bodyPr>
          <a:lstStyle/>
          <a:p>
            <a:r>
              <a:rPr lang="en-SG" b="1">
                <a:solidFill>
                  <a:srgbClr val="FF0000"/>
                </a:solidFill>
              </a:rPr>
              <a:t>distance</a:t>
            </a:r>
          </a:p>
        </p:txBody>
      </p:sp>
      <p:grpSp>
        <p:nvGrpSpPr>
          <p:cNvPr id="27" name="Group 26"/>
          <p:cNvGrpSpPr/>
          <p:nvPr/>
        </p:nvGrpSpPr>
        <p:grpSpPr>
          <a:xfrm>
            <a:off x="922982" y="3038325"/>
            <a:ext cx="3069029" cy="2485030"/>
            <a:chOff x="562255" y="3439952"/>
            <a:chExt cx="3069029" cy="2485030"/>
          </a:xfrm>
        </p:grpSpPr>
        <p:grpSp>
          <p:nvGrpSpPr>
            <p:cNvPr id="22" name="Group 21"/>
            <p:cNvGrpSpPr/>
            <p:nvPr/>
          </p:nvGrpSpPr>
          <p:grpSpPr>
            <a:xfrm>
              <a:off x="1542010" y="3439952"/>
              <a:ext cx="2089274" cy="2089274"/>
              <a:chOff x="2420320" y="3540154"/>
              <a:chExt cx="2089274" cy="2089274"/>
            </a:xfrm>
          </p:grpSpPr>
          <p:cxnSp>
            <p:nvCxnSpPr>
              <p:cNvPr id="20" name="Straight Connector 19"/>
              <p:cNvCxnSpPr/>
              <p:nvPr/>
            </p:nvCxnSpPr>
            <p:spPr>
              <a:xfrm>
                <a:off x="2437098" y="3540154"/>
                <a:ext cx="0" cy="2089274"/>
              </a:xfrm>
              <a:prstGeom prst="line">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a:off x="3464957" y="4568013"/>
                <a:ext cx="0" cy="2089274"/>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1558788" y="4919668"/>
              <a:ext cx="1918080" cy="59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62255" y="4299923"/>
              <a:ext cx="979755" cy="369332"/>
            </a:xfrm>
            <a:prstGeom prst="rect">
              <a:avLst/>
            </a:prstGeom>
            <a:noFill/>
          </p:spPr>
          <p:txBody>
            <a:bodyPr wrap="none" rtlCol="0">
              <a:spAutoFit/>
            </a:bodyPr>
            <a:lstStyle/>
            <a:p>
              <a:r>
                <a:rPr lang="en-SG" b="1"/>
                <a:t>distance</a:t>
              </a:r>
            </a:p>
          </p:txBody>
        </p:sp>
        <p:sp>
          <p:nvSpPr>
            <p:cNvPr id="26" name="TextBox 25"/>
            <p:cNvSpPr txBox="1"/>
            <p:nvPr/>
          </p:nvSpPr>
          <p:spPr>
            <a:xfrm>
              <a:off x="2236847" y="5555650"/>
              <a:ext cx="623889" cy="369332"/>
            </a:xfrm>
            <a:prstGeom prst="rect">
              <a:avLst/>
            </a:prstGeom>
            <a:noFill/>
          </p:spPr>
          <p:txBody>
            <a:bodyPr wrap="none" rtlCol="0">
              <a:spAutoFit/>
            </a:bodyPr>
            <a:lstStyle/>
            <a:p>
              <a:r>
                <a:rPr lang="en-SG" b="1"/>
                <a:t>time</a:t>
              </a:r>
            </a:p>
          </p:txBody>
        </p:sp>
      </p:grpSp>
      <p:grpSp>
        <p:nvGrpSpPr>
          <p:cNvPr id="35" name="Group 34"/>
          <p:cNvGrpSpPr/>
          <p:nvPr/>
        </p:nvGrpSpPr>
        <p:grpSpPr>
          <a:xfrm>
            <a:off x="4704543" y="3025113"/>
            <a:ext cx="3069029" cy="2485030"/>
            <a:chOff x="562255" y="3439952"/>
            <a:chExt cx="3069029" cy="2485030"/>
          </a:xfrm>
        </p:grpSpPr>
        <p:grpSp>
          <p:nvGrpSpPr>
            <p:cNvPr id="36" name="Group 35"/>
            <p:cNvGrpSpPr/>
            <p:nvPr/>
          </p:nvGrpSpPr>
          <p:grpSpPr>
            <a:xfrm>
              <a:off x="1542010" y="3439952"/>
              <a:ext cx="2089274" cy="2089274"/>
              <a:chOff x="2420320" y="3540154"/>
              <a:chExt cx="2089274" cy="2089274"/>
            </a:xfrm>
          </p:grpSpPr>
          <p:cxnSp>
            <p:nvCxnSpPr>
              <p:cNvPr id="40" name="Straight Connector 39"/>
              <p:cNvCxnSpPr/>
              <p:nvPr/>
            </p:nvCxnSpPr>
            <p:spPr>
              <a:xfrm>
                <a:off x="2437098" y="3540154"/>
                <a:ext cx="0" cy="2089274"/>
              </a:xfrm>
              <a:prstGeom prst="line">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3464957" y="4568013"/>
                <a:ext cx="0" cy="2089274"/>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flipV="1">
              <a:off x="1558788" y="4174151"/>
              <a:ext cx="1799757" cy="1338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62255" y="4299923"/>
              <a:ext cx="979755" cy="369332"/>
            </a:xfrm>
            <a:prstGeom prst="rect">
              <a:avLst/>
            </a:prstGeom>
            <a:noFill/>
          </p:spPr>
          <p:txBody>
            <a:bodyPr wrap="none" rtlCol="0">
              <a:spAutoFit/>
            </a:bodyPr>
            <a:lstStyle/>
            <a:p>
              <a:r>
                <a:rPr lang="en-SG" b="1"/>
                <a:t>distance</a:t>
              </a:r>
            </a:p>
          </p:txBody>
        </p:sp>
        <p:sp>
          <p:nvSpPr>
            <p:cNvPr id="39" name="TextBox 38"/>
            <p:cNvSpPr txBox="1"/>
            <p:nvPr/>
          </p:nvSpPr>
          <p:spPr>
            <a:xfrm>
              <a:off x="2236847" y="5555650"/>
              <a:ext cx="623889" cy="369332"/>
            </a:xfrm>
            <a:prstGeom prst="rect">
              <a:avLst/>
            </a:prstGeom>
            <a:noFill/>
          </p:spPr>
          <p:txBody>
            <a:bodyPr wrap="none" rtlCol="0">
              <a:spAutoFit/>
            </a:bodyPr>
            <a:lstStyle/>
            <a:p>
              <a:r>
                <a:rPr lang="en-SG" b="1"/>
                <a:t>time</a:t>
              </a:r>
            </a:p>
          </p:txBody>
        </p:sp>
      </p:grpSp>
      <p:sp>
        <p:nvSpPr>
          <p:cNvPr id="43" name="Rectangle 42"/>
          <p:cNvSpPr/>
          <p:nvPr/>
        </p:nvSpPr>
        <p:spPr>
          <a:xfrm>
            <a:off x="950952" y="844798"/>
            <a:ext cx="7507182" cy="523220"/>
          </a:xfrm>
          <a:prstGeom prst="rect">
            <a:avLst/>
          </a:prstGeom>
        </p:spPr>
        <p:txBody>
          <a:bodyPr wrap="square">
            <a:spAutoFit/>
          </a:bodyPr>
          <a:lstStyle/>
          <a:p>
            <a:r>
              <a:rPr lang="en-SG" sz="2800" b="1" i="1"/>
              <a:t>Speed</a:t>
            </a:r>
            <a:r>
              <a:rPr lang="en-SG" sz="2800" b="1"/>
              <a:t> is the rate of change of </a:t>
            </a:r>
            <a:r>
              <a:rPr lang="en-SG" sz="2800" b="1" i="1"/>
              <a:t>distance</a:t>
            </a:r>
            <a:r>
              <a:rPr lang="en-SG" sz="2800" b="1"/>
              <a:t> with time.</a:t>
            </a:r>
          </a:p>
        </p:txBody>
      </p:sp>
      <p:sp>
        <p:nvSpPr>
          <p:cNvPr id="44" name="Rectangle 43"/>
          <p:cNvSpPr/>
          <p:nvPr/>
        </p:nvSpPr>
        <p:spPr>
          <a:xfrm>
            <a:off x="1125522" y="5856217"/>
            <a:ext cx="7332612" cy="523220"/>
          </a:xfrm>
          <a:prstGeom prst="rect">
            <a:avLst/>
          </a:prstGeom>
        </p:spPr>
        <p:txBody>
          <a:bodyPr wrap="square">
            <a:spAutoFit/>
          </a:bodyPr>
          <a:lstStyle/>
          <a:p>
            <a:r>
              <a:rPr lang="en-SG" sz="2800" b="1"/>
              <a:t>Speed does not specify direction of movement.</a:t>
            </a:r>
          </a:p>
        </p:txBody>
      </p:sp>
    </p:spTree>
    <p:extLst>
      <p:ext uri="{BB962C8B-B14F-4D97-AF65-F5344CB8AC3E}">
        <p14:creationId xmlns:p14="http://schemas.microsoft.com/office/powerpoint/2010/main" val="36627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3260" y="1512943"/>
            <a:ext cx="7520701" cy="3815334"/>
          </a:xfrm>
          <a:prstGeom prst="rect">
            <a:avLst/>
          </a:prstGeom>
        </p:spPr>
      </p:pic>
      <p:grpSp>
        <p:nvGrpSpPr>
          <p:cNvPr id="9" name="Group 8"/>
          <p:cNvGrpSpPr/>
          <p:nvPr/>
        </p:nvGrpSpPr>
        <p:grpSpPr>
          <a:xfrm>
            <a:off x="2080470" y="4731390"/>
            <a:ext cx="746620" cy="151001"/>
            <a:chOff x="2088859" y="4739780"/>
            <a:chExt cx="746620" cy="151001"/>
          </a:xfrm>
        </p:grpSpPr>
        <p:sp>
          <p:nvSpPr>
            <p:cNvPr id="6" name="Oval 5"/>
            <p:cNvSpPr/>
            <p:nvPr/>
          </p:nvSpPr>
          <p:spPr>
            <a:xfrm>
              <a:off x="2088859" y="4739780"/>
              <a:ext cx="151001" cy="1510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p:cNvCxnSpPr/>
            <p:nvPr/>
          </p:nvCxnSpPr>
          <p:spPr>
            <a:xfrm>
              <a:off x="2164359" y="4806891"/>
              <a:ext cx="67112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03260" y="992406"/>
            <a:ext cx="6095771" cy="400110"/>
          </a:xfrm>
          <a:prstGeom prst="rect">
            <a:avLst/>
          </a:prstGeom>
          <a:noFill/>
        </p:spPr>
        <p:txBody>
          <a:bodyPr wrap="none" rtlCol="0">
            <a:spAutoFit/>
          </a:bodyPr>
          <a:lstStyle/>
          <a:p>
            <a:r>
              <a:rPr lang="en-SG" sz="2000" b="1"/>
              <a:t>Would you drive at the </a:t>
            </a:r>
            <a:r>
              <a:rPr lang="en-SG" sz="2000" b="1" i="1"/>
              <a:t>same</a:t>
            </a:r>
            <a:r>
              <a:rPr lang="en-SG" sz="2000" b="1"/>
              <a:t> speed all the way around?</a:t>
            </a:r>
          </a:p>
        </p:txBody>
      </p:sp>
      <p:grpSp>
        <p:nvGrpSpPr>
          <p:cNvPr id="16" name="Group 15"/>
          <p:cNvGrpSpPr/>
          <p:nvPr/>
        </p:nvGrpSpPr>
        <p:grpSpPr>
          <a:xfrm>
            <a:off x="1333107" y="2338737"/>
            <a:ext cx="6343221" cy="2251537"/>
            <a:chOff x="1341496" y="2347127"/>
            <a:chExt cx="6343221" cy="2251537"/>
          </a:xfrm>
        </p:grpSpPr>
        <p:sp>
          <p:nvSpPr>
            <p:cNvPr id="12" name="TextBox 11"/>
            <p:cNvSpPr txBox="1"/>
            <p:nvPr/>
          </p:nvSpPr>
          <p:spPr>
            <a:xfrm>
              <a:off x="4676877" y="4198554"/>
              <a:ext cx="576825" cy="400110"/>
            </a:xfrm>
            <a:prstGeom prst="rect">
              <a:avLst/>
            </a:prstGeom>
            <a:noFill/>
          </p:spPr>
          <p:txBody>
            <a:bodyPr wrap="none" rtlCol="0">
              <a:spAutoFit/>
            </a:bodyPr>
            <a:lstStyle/>
            <a:p>
              <a:r>
                <a:rPr lang="en-SG" sz="2000" b="1">
                  <a:solidFill>
                    <a:schemeClr val="bg1"/>
                  </a:solidFill>
                </a:rPr>
                <a:t>fast</a:t>
              </a:r>
            </a:p>
          </p:txBody>
        </p:sp>
        <p:sp>
          <p:nvSpPr>
            <p:cNvPr id="13" name="TextBox 12"/>
            <p:cNvSpPr txBox="1"/>
            <p:nvPr/>
          </p:nvSpPr>
          <p:spPr>
            <a:xfrm>
              <a:off x="2239860" y="2539461"/>
              <a:ext cx="677878" cy="400110"/>
            </a:xfrm>
            <a:prstGeom prst="rect">
              <a:avLst/>
            </a:prstGeom>
            <a:noFill/>
          </p:spPr>
          <p:txBody>
            <a:bodyPr wrap="none" rtlCol="0">
              <a:spAutoFit/>
            </a:bodyPr>
            <a:lstStyle/>
            <a:p>
              <a:r>
                <a:rPr lang="en-SG" sz="2000" b="1">
                  <a:solidFill>
                    <a:schemeClr val="bg1"/>
                  </a:solidFill>
                </a:rPr>
                <a:t>slow</a:t>
              </a:r>
            </a:p>
          </p:txBody>
        </p:sp>
        <p:sp>
          <p:nvSpPr>
            <p:cNvPr id="14" name="TextBox 13"/>
            <p:cNvSpPr txBox="1"/>
            <p:nvPr/>
          </p:nvSpPr>
          <p:spPr>
            <a:xfrm>
              <a:off x="7006839" y="2347127"/>
              <a:ext cx="677878" cy="400110"/>
            </a:xfrm>
            <a:prstGeom prst="rect">
              <a:avLst/>
            </a:prstGeom>
            <a:noFill/>
          </p:spPr>
          <p:txBody>
            <a:bodyPr wrap="none" rtlCol="0">
              <a:spAutoFit/>
            </a:bodyPr>
            <a:lstStyle/>
            <a:p>
              <a:r>
                <a:rPr lang="en-SG" sz="2000" b="1">
                  <a:solidFill>
                    <a:schemeClr val="bg1"/>
                  </a:solidFill>
                </a:rPr>
                <a:t>slow</a:t>
              </a:r>
            </a:p>
          </p:txBody>
        </p:sp>
        <p:sp>
          <p:nvSpPr>
            <p:cNvPr id="15" name="TextBox 14"/>
            <p:cNvSpPr txBox="1"/>
            <p:nvPr/>
          </p:nvSpPr>
          <p:spPr>
            <a:xfrm>
              <a:off x="1341496" y="3163599"/>
              <a:ext cx="1069524" cy="400110"/>
            </a:xfrm>
            <a:prstGeom prst="rect">
              <a:avLst/>
            </a:prstGeom>
            <a:noFill/>
          </p:spPr>
          <p:txBody>
            <a:bodyPr wrap="none" rtlCol="0">
              <a:spAutoFit/>
            </a:bodyPr>
            <a:lstStyle/>
            <a:p>
              <a:r>
                <a:rPr lang="en-SG" sz="2000" b="1">
                  <a:solidFill>
                    <a:schemeClr val="bg1"/>
                  </a:solidFill>
                </a:rPr>
                <a:t>medium</a:t>
              </a:r>
            </a:p>
          </p:txBody>
        </p:sp>
      </p:grpSp>
      <p:sp>
        <p:nvSpPr>
          <p:cNvPr id="17" name="TextBox 16"/>
          <p:cNvSpPr txBox="1"/>
          <p:nvPr/>
        </p:nvSpPr>
        <p:spPr>
          <a:xfrm>
            <a:off x="734065" y="5445751"/>
            <a:ext cx="5467651" cy="461665"/>
          </a:xfrm>
          <a:prstGeom prst="rect">
            <a:avLst/>
          </a:prstGeom>
          <a:noFill/>
        </p:spPr>
        <p:txBody>
          <a:bodyPr wrap="none" rtlCol="0">
            <a:spAutoFit/>
          </a:bodyPr>
          <a:lstStyle/>
          <a:p>
            <a:r>
              <a:rPr lang="en-SG" sz="2400" b="1">
                <a:solidFill>
                  <a:srgbClr val="FF0000"/>
                </a:solidFill>
              </a:rPr>
              <a:t>Average </a:t>
            </a:r>
            <a:r>
              <a:rPr lang="en-SG" sz="2000" b="1"/>
              <a:t>speed</a:t>
            </a:r>
            <a:r>
              <a:rPr lang="en-SG" sz="2000" b="1">
                <a:solidFill>
                  <a:srgbClr val="FF0000"/>
                </a:solidFill>
              </a:rPr>
              <a:t> </a:t>
            </a:r>
            <a:r>
              <a:rPr lang="en-SG" sz="2000" b="1"/>
              <a:t>is </a:t>
            </a:r>
            <a:r>
              <a:rPr lang="en-SG" sz="2400" b="1">
                <a:solidFill>
                  <a:srgbClr val="FF0000"/>
                </a:solidFill>
              </a:rPr>
              <a:t>total distance / total time</a:t>
            </a:r>
            <a:endParaRPr lang="en-SG" sz="2000" b="1">
              <a:solidFill>
                <a:srgbClr val="FF0000"/>
              </a:solidFill>
            </a:endParaRPr>
          </a:p>
        </p:txBody>
      </p:sp>
      <p:sp>
        <p:nvSpPr>
          <p:cNvPr id="18" name="TextBox 17"/>
          <p:cNvSpPr txBox="1"/>
          <p:nvPr/>
        </p:nvSpPr>
        <p:spPr>
          <a:xfrm>
            <a:off x="734065" y="5911392"/>
            <a:ext cx="7574446" cy="461665"/>
          </a:xfrm>
          <a:prstGeom prst="rect">
            <a:avLst/>
          </a:prstGeom>
          <a:noFill/>
        </p:spPr>
        <p:txBody>
          <a:bodyPr wrap="none" rtlCol="0">
            <a:spAutoFit/>
          </a:bodyPr>
          <a:lstStyle/>
          <a:p>
            <a:r>
              <a:rPr lang="en-SG" sz="2400" b="1">
                <a:solidFill>
                  <a:srgbClr val="FF0000"/>
                </a:solidFill>
              </a:rPr>
              <a:t>Instantaneous </a:t>
            </a:r>
            <a:r>
              <a:rPr lang="en-SG" sz="2000" b="1"/>
              <a:t>speed</a:t>
            </a:r>
            <a:r>
              <a:rPr lang="en-SG" sz="2000" b="1">
                <a:solidFill>
                  <a:srgbClr val="FF0000"/>
                </a:solidFill>
              </a:rPr>
              <a:t> </a:t>
            </a:r>
            <a:r>
              <a:rPr lang="en-SG" sz="2000" b="1"/>
              <a:t>is the speed at a </a:t>
            </a:r>
            <a:r>
              <a:rPr lang="en-SG" sz="2400" b="1" i="1">
                <a:solidFill>
                  <a:srgbClr val="FF0000"/>
                </a:solidFill>
              </a:rPr>
              <a:t>particular</a:t>
            </a:r>
            <a:r>
              <a:rPr lang="en-SG" sz="2400" b="1">
                <a:solidFill>
                  <a:srgbClr val="FF0000"/>
                </a:solidFill>
              </a:rPr>
              <a:t> instant </a:t>
            </a:r>
            <a:r>
              <a:rPr lang="en-SG" sz="2000" b="1"/>
              <a:t>in time</a:t>
            </a:r>
          </a:p>
        </p:txBody>
      </p:sp>
      <p:sp>
        <p:nvSpPr>
          <p:cNvPr id="20" name="Rectangle 19"/>
          <p:cNvSpPr/>
          <p:nvPr/>
        </p:nvSpPr>
        <p:spPr>
          <a:xfrm>
            <a:off x="1142566" y="235018"/>
            <a:ext cx="6842087" cy="584775"/>
          </a:xfrm>
          <a:prstGeom prst="rect">
            <a:avLst/>
          </a:prstGeom>
        </p:spPr>
        <p:txBody>
          <a:bodyPr wrap="square">
            <a:spAutoFit/>
          </a:bodyPr>
          <a:lstStyle/>
          <a:p>
            <a:r>
              <a:rPr lang="en-SG" sz="3200" b="1"/>
              <a:t>Average speed vs. Instantaneous speed</a:t>
            </a:r>
          </a:p>
        </p:txBody>
      </p:sp>
    </p:spTree>
    <p:extLst>
      <p:ext uri="{BB962C8B-B14F-4D97-AF65-F5344CB8AC3E}">
        <p14:creationId xmlns:p14="http://schemas.microsoft.com/office/powerpoint/2010/main" val="291502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768F95-F237-42AC-88E2-E5DB3DE8DE5E}"/>
              </a:ext>
            </a:extLst>
          </p:cNvPr>
          <p:cNvSpPr/>
          <p:nvPr/>
        </p:nvSpPr>
        <p:spPr>
          <a:xfrm>
            <a:off x="675161" y="1569590"/>
            <a:ext cx="2991231" cy="251545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p:cNvSpPr/>
          <p:nvPr/>
        </p:nvSpPr>
        <p:spPr>
          <a:xfrm>
            <a:off x="777095" y="963859"/>
            <a:ext cx="7587842" cy="461665"/>
          </a:xfrm>
          <a:prstGeom prst="rect">
            <a:avLst/>
          </a:prstGeom>
        </p:spPr>
        <p:txBody>
          <a:bodyPr wrap="square">
            <a:spAutoFit/>
          </a:bodyPr>
          <a:lstStyle/>
          <a:p>
            <a:r>
              <a:rPr lang="en-SG" sz="2400" i="1">
                <a:latin typeface="inherit"/>
              </a:rPr>
              <a:t>Acceleration</a:t>
            </a:r>
            <a:r>
              <a:rPr lang="en-SG" sz="2400">
                <a:latin typeface="inherit"/>
              </a:rPr>
              <a:t> is the rate of change of velocity with time. </a:t>
            </a:r>
            <a:endParaRPr lang="en-SG" sz="2400"/>
          </a:p>
        </p:txBody>
      </p:sp>
      <p:sp>
        <p:nvSpPr>
          <p:cNvPr id="5" name="Rectangle 4"/>
          <p:cNvSpPr/>
          <p:nvPr/>
        </p:nvSpPr>
        <p:spPr>
          <a:xfrm>
            <a:off x="3358526" y="235018"/>
            <a:ext cx="2426948" cy="584775"/>
          </a:xfrm>
          <a:prstGeom prst="rect">
            <a:avLst/>
          </a:prstGeom>
        </p:spPr>
        <p:txBody>
          <a:bodyPr wrap="square">
            <a:spAutoFit/>
          </a:bodyPr>
          <a:lstStyle/>
          <a:p>
            <a:pPr algn="ctr"/>
            <a:r>
              <a:rPr lang="en-SG" sz="3200" b="1"/>
              <a:t>Acceleration</a:t>
            </a:r>
          </a:p>
        </p:txBody>
      </p:sp>
      <p:pic>
        <p:nvPicPr>
          <p:cNvPr id="14" name="Picture 13"/>
          <p:cNvPicPr>
            <a:picLocks noChangeAspect="1"/>
          </p:cNvPicPr>
          <p:nvPr/>
        </p:nvPicPr>
        <p:blipFill rotWithShape="1">
          <a:blip r:embed="rId2"/>
          <a:srcRect t="-770" b="68978"/>
          <a:stretch/>
        </p:blipFill>
        <p:spPr>
          <a:xfrm>
            <a:off x="3868615" y="1954692"/>
            <a:ext cx="4990851" cy="545123"/>
          </a:xfrm>
          <a:prstGeom prst="rect">
            <a:avLst/>
          </a:prstGeom>
        </p:spPr>
      </p:pic>
      <p:sp>
        <p:nvSpPr>
          <p:cNvPr id="15" name="Rectangle 14"/>
          <p:cNvSpPr/>
          <p:nvPr/>
        </p:nvSpPr>
        <p:spPr>
          <a:xfrm>
            <a:off x="6873057" y="6601973"/>
            <a:ext cx="2270943" cy="276999"/>
          </a:xfrm>
          <a:prstGeom prst="rect">
            <a:avLst/>
          </a:prstGeom>
        </p:spPr>
        <p:txBody>
          <a:bodyPr wrap="none">
            <a:spAutoFit/>
          </a:bodyPr>
          <a:lstStyle/>
          <a:p>
            <a:r>
              <a:rPr lang="en-SG" sz="1200">
                <a:solidFill>
                  <a:schemeClr val="bg1">
                    <a:lumMod val="65000"/>
                  </a:schemeClr>
                </a:solidFill>
              </a:rPr>
              <a:t>https://physics.info/acceleration/</a:t>
            </a:r>
          </a:p>
        </p:txBody>
      </p:sp>
      <p:pic>
        <p:nvPicPr>
          <p:cNvPr id="16" name="Picture 15"/>
          <p:cNvPicPr>
            <a:picLocks noChangeAspect="1"/>
          </p:cNvPicPr>
          <p:nvPr/>
        </p:nvPicPr>
        <p:blipFill>
          <a:blip r:embed="rId3"/>
          <a:stretch>
            <a:fillRect/>
          </a:stretch>
        </p:blipFill>
        <p:spPr>
          <a:xfrm>
            <a:off x="675161" y="1775211"/>
            <a:ext cx="2824351" cy="2353626"/>
          </a:xfrm>
          <a:prstGeom prst="rect">
            <a:avLst/>
          </a:prstGeom>
        </p:spPr>
      </p:pic>
      <p:pic>
        <p:nvPicPr>
          <p:cNvPr id="17" name="Picture 16"/>
          <p:cNvPicPr>
            <a:picLocks noChangeAspect="1"/>
          </p:cNvPicPr>
          <p:nvPr/>
        </p:nvPicPr>
        <p:blipFill>
          <a:blip r:embed="rId4"/>
          <a:stretch>
            <a:fillRect/>
          </a:stretch>
        </p:blipFill>
        <p:spPr>
          <a:xfrm>
            <a:off x="3181349" y="5055855"/>
            <a:ext cx="2781300" cy="1343025"/>
          </a:xfrm>
          <a:prstGeom prst="rect">
            <a:avLst/>
          </a:prstGeom>
        </p:spPr>
      </p:pic>
      <p:sp>
        <p:nvSpPr>
          <p:cNvPr id="18" name="Rectangle 17"/>
          <p:cNvSpPr/>
          <p:nvPr/>
        </p:nvSpPr>
        <p:spPr>
          <a:xfrm>
            <a:off x="2709855" y="4358186"/>
            <a:ext cx="3724289" cy="523220"/>
          </a:xfrm>
          <a:prstGeom prst="rect">
            <a:avLst/>
          </a:prstGeom>
        </p:spPr>
        <p:txBody>
          <a:bodyPr wrap="square">
            <a:spAutoFit/>
          </a:bodyPr>
          <a:lstStyle/>
          <a:p>
            <a:pPr algn="ctr"/>
            <a:r>
              <a:rPr lang="en-SG" sz="2800" b="1"/>
              <a:t>Average acceleration</a:t>
            </a:r>
          </a:p>
        </p:txBody>
      </p:sp>
      <p:sp>
        <p:nvSpPr>
          <p:cNvPr id="11" name="Rectangle 10">
            <a:extLst>
              <a:ext uri="{FF2B5EF4-FFF2-40B4-BE49-F238E27FC236}">
                <a16:creationId xmlns:a16="http://schemas.microsoft.com/office/drawing/2014/main" id="{C1EF1823-0AD5-4876-AE19-CFB4798CAF0A}"/>
              </a:ext>
            </a:extLst>
          </p:cNvPr>
          <p:cNvSpPr/>
          <p:nvPr/>
        </p:nvSpPr>
        <p:spPr>
          <a:xfrm>
            <a:off x="1454238" y="1569590"/>
            <a:ext cx="1755090" cy="307777"/>
          </a:xfrm>
          <a:prstGeom prst="rect">
            <a:avLst/>
          </a:prstGeom>
        </p:spPr>
        <p:txBody>
          <a:bodyPr wrap="square">
            <a:spAutoFit/>
          </a:bodyPr>
          <a:lstStyle/>
          <a:p>
            <a:r>
              <a:rPr lang="en-SG" sz="1400" i="1">
                <a:latin typeface="inherit"/>
              </a:rPr>
              <a:t>Constant acceleration</a:t>
            </a:r>
            <a:endParaRPr lang="en-SG" sz="1400"/>
          </a:p>
        </p:txBody>
      </p:sp>
      <p:pic>
        <p:nvPicPr>
          <p:cNvPr id="13" name="Picture 12">
            <a:extLst>
              <a:ext uri="{FF2B5EF4-FFF2-40B4-BE49-F238E27FC236}">
                <a16:creationId xmlns:a16="http://schemas.microsoft.com/office/drawing/2014/main" id="{6AF774BA-3A9F-430D-818B-69633FE002D3}"/>
              </a:ext>
            </a:extLst>
          </p:cNvPr>
          <p:cNvPicPr>
            <a:picLocks noChangeAspect="1"/>
          </p:cNvPicPr>
          <p:nvPr/>
        </p:nvPicPr>
        <p:blipFill rotWithShape="1">
          <a:blip r:embed="rId2"/>
          <a:srcRect t="33074" r="34516"/>
          <a:stretch/>
        </p:blipFill>
        <p:spPr>
          <a:xfrm>
            <a:off x="4132385" y="2623545"/>
            <a:ext cx="3268211" cy="1147552"/>
          </a:xfrm>
          <a:prstGeom prst="rect">
            <a:avLst/>
          </a:prstGeom>
        </p:spPr>
      </p:pic>
    </p:spTree>
    <p:extLst>
      <p:ext uri="{BB962C8B-B14F-4D97-AF65-F5344CB8AC3E}">
        <p14:creationId xmlns:p14="http://schemas.microsoft.com/office/powerpoint/2010/main" val="16725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8697" y="2780992"/>
            <a:ext cx="1266607" cy="1266607"/>
          </a:xfrm>
          <a:prstGeom prst="rect">
            <a:avLst/>
          </a:prstGeom>
        </p:spPr>
      </p:pic>
      <p:sp>
        <p:nvSpPr>
          <p:cNvPr id="5" name="TextBox 4"/>
          <p:cNvSpPr txBox="1"/>
          <p:nvPr/>
        </p:nvSpPr>
        <p:spPr>
          <a:xfrm>
            <a:off x="496128" y="394390"/>
            <a:ext cx="3779433" cy="523220"/>
          </a:xfrm>
          <a:prstGeom prst="rect">
            <a:avLst/>
          </a:prstGeom>
          <a:noFill/>
        </p:spPr>
        <p:txBody>
          <a:bodyPr wrap="none" rtlCol="0">
            <a:spAutoFit/>
          </a:bodyPr>
          <a:lstStyle/>
          <a:p>
            <a:r>
              <a:rPr lang="en-SG" sz="2800" b="1"/>
              <a:t>This object is stationary.</a:t>
            </a:r>
          </a:p>
        </p:txBody>
      </p:sp>
      <p:sp>
        <p:nvSpPr>
          <p:cNvPr id="6" name="TextBox 5"/>
          <p:cNvSpPr txBox="1"/>
          <p:nvPr/>
        </p:nvSpPr>
        <p:spPr>
          <a:xfrm>
            <a:off x="496128" y="990008"/>
            <a:ext cx="8112798" cy="523220"/>
          </a:xfrm>
          <a:prstGeom prst="rect">
            <a:avLst/>
          </a:prstGeom>
          <a:noFill/>
        </p:spPr>
        <p:txBody>
          <a:bodyPr wrap="none" rtlCol="0">
            <a:spAutoFit/>
          </a:bodyPr>
          <a:lstStyle/>
          <a:p>
            <a:r>
              <a:rPr lang="en-SG" sz="2800" b="1"/>
              <a:t>We say that it is a </a:t>
            </a:r>
            <a:r>
              <a:rPr lang="en-SG" sz="2800" b="1">
                <a:solidFill>
                  <a:srgbClr val="0070C0"/>
                </a:solidFill>
              </a:rPr>
              <a:t>body at rest</a:t>
            </a:r>
            <a:r>
              <a:rPr lang="en-SG" sz="2800" b="1"/>
              <a:t>, i.e. its velocity is zero.</a:t>
            </a:r>
          </a:p>
        </p:txBody>
      </p:sp>
      <p:sp>
        <p:nvSpPr>
          <p:cNvPr id="7" name="TextBox 6"/>
          <p:cNvSpPr txBox="1"/>
          <p:nvPr/>
        </p:nvSpPr>
        <p:spPr>
          <a:xfrm>
            <a:off x="496127" y="1649057"/>
            <a:ext cx="6148991" cy="523220"/>
          </a:xfrm>
          <a:prstGeom prst="rect">
            <a:avLst/>
          </a:prstGeom>
          <a:noFill/>
        </p:spPr>
        <p:txBody>
          <a:bodyPr wrap="none" rtlCol="0">
            <a:spAutoFit/>
          </a:bodyPr>
          <a:lstStyle/>
          <a:p>
            <a:r>
              <a:rPr lang="en-SG" sz="2800" b="1"/>
              <a:t>If nothing happens to it, what will it do?</a:t>
            </a:r>
          </a:p>
        </p:txBody>
      </p:sp>
      <p:sp>
        <p:nvSpPr>
          <p:cNvPr id="8" name="TextBox 7"/>
          <p:cNvSpPr txBox="1"/>
          <p:nvPr/>
        </p:nvSpPr>
        <p:spPr>
          <a:xfrm>
            <a:off x="571628" y="4627149"/>
            <a:ext cx="3302507" cy="523220"/>
          </a:xfrm>
          <a:prstGeom prst="rect">
            <a:avLst/>
          </a:prstGeom>
          <a:noFill/>
        </p:spPr>
        <p:txBody>
          <a:bodyPr wrap="none" rtlCol="0">
            <a:spAutoFit/>
          </a:bodyPr>
          <a:lstStyle/>
          <a:p>
            <a:r>
              <a:rPr lang="en-SG" sz="2800" b="1"/>
              <a:t>Nothing will happen.</a:t>
            </a:r>
          </a:p>
        </p:txBody>
      </p:sp>
      <p:sp>
        <p:nvSpPr>
          <p:cNvPr id="9" name="TextBox 8"/>
          <p:cNvSpPr txBox="1"/>
          <p:nvPr/>
        </p:nvSpPr>
        <p:spPr>
          <a:xfrm>
            <a:off x="571628" y="5289879"/>
            <a:ext cx="3285451" cy="523220"/>
          </a:xfrm>
          <a:prstGeom prst="rect">
            <a:avLst/>
          </a:prstGeom>
          <a:noFill/>
        </p:spPr>
        <p:txBody>
          <a:bodyPr wrap="none" rtlCol="0">
            <a:spAutoFit/>
          </a:bodyPr>
          <a:lstStyle/>
          <a:p>
            <a:r>
              <a:rPr lang="en-SG" sz="2800" b="1"/>
              <a:t>It will remain at rest.</a:t>
            </a:r>
          </a:p>
        </p:txBody>
      </p:sp>
      <p:sp>
        <p:nvSpPr>
          <p:cNvPr id="10" name="TextBox 9"/>
          <p:cNvSpPr txBox="1"/>
          <p:nvPr/>
        </p:nvSpPr>
        <p:spPr>
          <a:xfrm>
            <a:off x="571627" y="5952609"/>
            <a:ext cx="3978012" cy="523220"/>
          </a:xfrm>
          <a:prstGeom prst="rect">
            <a:avLst/>
          </a:prstGeom>
          <a:noFill/>
        </p:spPr>
        <p:txBody>
          <a:bodyPr wrap="none" rtlCol="0">
            <a:spAutoFit/>
          </a:bodyPr>
          <a:lstStyle/>
          <a:p>
            <a:r>
              <a:rPr lang="en-SG" sz="2800" b="1"/>
              <a:t>That seems reasonable …</a:t>
            </a:r>
          </a:p>
        </p:txBody>
      </p:sp>
    </p:spTree>
    <p:extLst>
      <p:ext uri="{BB962C8B-B14F-4D97-AF65-F5344CB8AC3E}">
        <p14:creationId xmlns:p14="http://schemas.microsoft.com/office/powerpoint/2010/main" val="20523827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NSWERS" val="false"/>
  <p:tag name="INKNOEBUTTONMODEL" val="{&quot;ActivityType&quot;:1,&quot;OptionCount&quot;:4,&quot;WcOptionCount&quot;:10,&quot;HasMultipleSubmission&quot;:false,&quot;HasAutoStop&quot;:true,&quot;HasMinimizeMode&quot;:false,&quot;TimerValue&quot;:&quot;01:00&quot;,&quot;HasAutoStart&quot;:false,&quot;HasCorrectAnswers&quot;:true,&quot;McqAnswers&quot;:[&quot;B&quot;],&quot;ActivityId&quot;:&quot;&quot;,&quot;IaMcqCompetition&quot;:false,&quot;IsAnonymous&quot;:false,&quot;AutoAdvance&quot;:false,&quot;IsCompetitionMode&quot;:fals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8311</TotalTime>
  <Words>1598</Words>
  <Application>Microsoft Office PowerPoint</Application>
  <PresentationFormat>On-screen Show (4:3)</PresentationFormat>
  <Paragraphs>229</Paragraphs>
  <Slides>30</Slides>
  <Notes>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30</vt:i4>
      </vt:variant>
    </vt:vector>
  </HeadingPairs>
  <TitlesOfParts>
    <vt:vector size="39" baseType="lpstr">
      <vt:lpstr>Arial</vt:lpstr>
      <vt:lpstr>Calibri</vt:lpstr>
      <vt:lpstr>Calibri Light</vt:lpstr>
      <vt:lpstr>Consolas</vt:lpstr>
      <vt:lpstr>inherit</vt:lpstr>
      <vt:lpstr>MinionPro-Italic</vt:lpstr>
      <vt:lpstr>MinionPro-Regular</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FINNIGAN (TP)</dc:creator>
  <cp:lastModifiedBy>Douglas FINNIGAN (TP)</cp:lastModifiedBy>
  <cp:revision>16</cp:revision>
  <dcterms:created xsi:type="dcterms:W3CDTF">2020-10-25T15:12:02Z</dcterms:created>
  <dcterms:modified xsi:type="dcterms:W3CDTF">2023-10-10T17:23:05Z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528611d-fe69-484f-b56b-0db8a0d79612_Enabled">
    <vt:lpwstr>true</vt:lpwstr>
  </property>
  <property fmtid="{D5CDD505-2E9C-101B-9397-08002B2CF9AE}" pid="3" name="MSIP_Label_d528611d-fe69-484f-b56b-0db8a0d79612_SetDate">
    <vt:lpwstr>2021-10-09T02:11:02Z</vt:lpwstr>
  </property>
  <property fmtid="{D5CDD505-2E9C-101B-9397-08002B2CF9AE}" pid="4" name="MSIP_Label_d528611d-fe69-484f-b56b-0db8a0d79612_Method">
    <vt:lpwstr>Privileged</vt:lpwstr>
  </property>
  <property fmtid="{D5CDD505-2E9C-101B-9397-08002B2CF9AE}" pid="5" name="MSIP_Label_d528611d-fe69-484f-b56b-0db8a0d79612_Name">
    <vt:lpwstr>Public</vt:lpwstr>
  </property>
  <property fmtid="{D5CDD505-2E9C-101B-9397-08002B2CF9AE}" pid="6" name="MSIP_Label_d528611d-fe69-484f-b56b-0db8a0d79612_SiteId">
    <vt:lpwstr>25a99bf0-8e72-472a-ae50-adfbdf0df6f1</vt:lpwstr>
  </property>
  <property fmtid="{D5CDD505-2E9C-101B-9397-08002B2CF9AE}" pid="7" name="MSIP_Label_d528611d-fe69-484f-b56b-0db8a0d79612_ActionId">
    <vt:lpwstr>0c811e8a-b421-4196-888e-c72cf128f197</vt:lpwstr>
  </property>
  <property fmtid="{D5CDD505-2E9C-101B-9397-08002B2CF9AE}" pid="8" name="MSIP_Label_d528611d-fe69-484f-b56b-0db8a0d79612_ContentBits">
    <vt:lpwstr>0</vt:lpwstr>
  </property>
</Properties>
</file>